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oboto"/>
      <p:regular r:id="rId83"/>
      <p:bold r:id="rId84"/>
      <p:italic r:id="rId85"/>
      <p:boldItalic r:id="rId86"/>
    </p:embeddedFont>
    <p:embeddedFont>
      <p:font typeface="Open Sans Ligh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88" Type="http://schemas.openxmlformats.org/officeDocument/2006/relationships/font" Target="fonts/OpenSansLight-bold.fntdata"/><Relationship Id="rId43" Type="http://schemas.openxmlformats.org/officeDocument/2006/relationships/slide" Target="slides/slide38.xml"/><Relationship Id="rId87" Type="http://schemas.openxmlformats.org/officeDocument/2006/relationships/font" Target="fonts/OpenSansLight-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Light-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OpenSansLight-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0" lvl="0" marL="0" rtl="0" algn="l">
              <a:spcBef>
                <a:spcPts val="0"/>
              </a:spcBef>
              <a:spcAft>
                <a:spcPts val="0"/>
              </a:spcAft>
              <a:buNone/>
            </a:pPr>
            <a:r>
              <a:rPr lang="en"/>
              <a:t>Global Intro - check</a:t>
            </a:r>
            <a:endParaRPr/>
          </a:p>
          <a:p>
            <a:pPr indent="0" lvl="0" marL="0" rtl="0" algn="l">
              <a:spcBef>
                <a:spcPts val="0"/>
              </a:spcBef>
              <a:spcAft>
                <a:spcPts val="0"/>
              </a:spcAft>
              <a:buNone/>
            </a:pPr>
            <a:r>
              <a:rPr lang="en"/>
              <a:t>Motivation per paper - OK</a:t>
            </a:r>
            <a:endParaRPr/>
          </a:p>
          <a:p>
            <a:pPr indent="0" lvl="0" marL="0" rtl="0" algn="l">
              <a:spcBef>
                <a:spcPts val="0"/>
              </a:spcBef>
              <a:spcAft>
                <a:spcPts val="0"/>
              </a:spcAft>
              <a:buNone/>
            </a:pPr>
            <a:r>
              <a:rPr lang="en"/>
              <a:t>Results sections - yes</a:t>
            </a:r>
            <a:endParaRPr/>
          </a:p>
          <a:p>
            <a:pPr indent="0" lvl="0" marL="0" rtl="0" algn="l">
              <a:spcBef>
                <a:spcPts val="0"/>
              </a:spcBef>
              <a:spcAft>
                <a:spcPts val="0"/>
              </a:spcAft>
              <a:buNone/>
            </a:pPr>
            <a:r>
              <a:rPr lang="en"/>
              <a:t>Discussion sections - good</a:t>
            </a:r>
            <a:endParaRPr/>
          </a:p>
          <a:p>
            <a:pPr indent="0" lvl="0" marL="0" rtl="0" algn="l">
              <a:spcBef>
                <a:spcPts val="0"/>
              </a:spcBef>
              <a:spcAft>
                <a:spcPts val="0"/>
              </a:spcAft>
              <a:buNone/>
            </a:pPr>
            <a:r>
              <a:rPr lang="en"/>
              <a:t>Future work - good, in discussions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222222"/>
                </a:solidFill>
              </a:rPr>
              <a:t>. embeddings in general</a:t>
            </a:r>
            <a:endParaRPr>
              <a:solidFill>
                <a:srgbClr val="222222"/>
              </a:solidFill>
            </a:endParaRPr>
          </a:p>
          <a:p>
            <a:pPr indent="0" lvl="0" marL="0" rtl="0" algn="l">
              <a:spcBef>
                <a:spcPts val="0"/>
              </a:spcBef>
              <a:spcAft>
                <a:spcPts val="0"/>
              </a:spcAft>
              <a:buNone/>
            </a:pPr>
            <a:r>
              <a:rPr lang="en">
                <a:solidFill>
                  <a:srgbClr val="222222"/>
                </a:solidFill>
              </a:rPr>
              <a:t>. multilinguality in general</a:t>
            </a:r>
            <a:endParaRPr>
              <a:solidFill>
                <a:srgbClr val="222222"/>
              </a:solidFill>
            </a:endParaRPr>
          </a:p>
          <a:p>
            <a:pPr indent="0" lvl="0" marL="0" rtl="0" algn="l">
              <a:spcBef>
                <a:spcPts val="0"/>
              </a:spcBef>
              <a:spcAft>
                <a:spcPts val="0"/>
              </a:spcAft>
              <a:buNone/>
            </a:pPr>
            <a:r>
              <a:rPr lang="en">
                <a:solidFill>
                  <a:srgbClr val="222222"/>
                </a:solidFill>
              </a:rPr>
              <a:t>. diversity of world languages, e.g., from ehtnologue, WALS, omniglot</a:t>
            </a:r>
            <a:endParaRPr>
              <a:solidFill>
                <a:srgbClr val="222222"/>
              </a:solidFill>
            </a:endParaRPr>
          </a:p>
          <a:p>
            <a:pPr indent="0" lvl="0" marL="0" rtl="0" algn="l">
              <a:spcBef>
                <a:spcPts val="0"/>
              </a:spcBef>
              <a:spcAft>
                <a:spcPts val="0"/>
              </a:spcAft>
              <a:buNone/>
            </a:pPr>
            <a:r>
              <a:rPr lang="en">
                <a:solidFill>
                  <a:srgbClr val="222222"/>
                </a:solidFill>
              </a:rPr>
              <a:t>. multilingual NLP tasks, e.g., language identification, machine translation, universal parsing</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697293b5a_6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697293b5a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5775c8ac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5775c8ac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5775c8acc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5775c8ac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5775c8ac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5775c8ac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4acdb2b6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4acdb2b6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rPr>
              <a:t>. multilingual NLP tasks, e.g., language identification, machine translation, universal parsing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5775c8a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5775c8a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56c5651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56c5651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56c56515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56c56515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lingual dictionary as supervision.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56c56515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56c56515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5775c8a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5775c8a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47a5f37e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47a5f37e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5775c8ac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5775c8ac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5775c8a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5775c8a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775c8ac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5775c8ac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697293b5a_6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697293b5a_6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 Homonym noise - same spelling but different meanings. Polysemy =&gt; large clusters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6c56515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56c56515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lingual dictionary as supervision.</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56c56515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56c56515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Adapted from Rui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697293b5a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697293b5a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56c56515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56c56515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6c5651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6c5651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56c56515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56c56515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47a5f37e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47a5f37e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56c56515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56c56515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56c56515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56c56515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56c56515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56c56515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697293b5a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697293b5a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56c5651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56c5651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56c56515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56c56515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use mutual nearest neighbors rather than CSLS? Even more confident in the mapping, then.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56c56515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56c56515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use mutual nearest neighbors rather than CSLS? Even more confident in the mapping, then.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56c56515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56c56515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5775c8ac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5775c8ac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5775c8ac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5775c8ac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r_T is high, that means it is hubby.</a:t>
            </a:r>
            <a:endParaRPr/>
          </a:p>
          <a:p>
            <a:pPr indent="0" lvl="0" marL="0" rtl="0" algn="l">
              <a:spcBef>
                <a:spcPts val="0"/>
              </a:spcBef>
              <a:spcAft>
                <a:spcPts val="0"/>
              </a:spcAft>
              <a:buNone/>
            </a:pPr>
            <a:r>
              <a:rPr lang="en"/>
              <a:t>Example: suppose both r_Ts are high. They’re likely in a hub together, and thus are less similar to each other.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5775c8ac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5775c8ac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5775c8ac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5775c8ac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r_T is high, that means it is hubby.</a:t>
            </a:r>
            <a:endParaRPr/>
          </a:p>
          <a:p>
            <a:pPr indent="0" lvl="0" marL="0" rtl="0" algn="l">
              <a:spcBef>
                <a:spcPts val="0"/>
              </a:spcBef>
              <a:spcAft>
                <a:spcPts val="0"/>
              </a:spcAft>
              <a:buNone/>
            </a:pPr>
            <a:r>
              <a:rPr lang="en"/>
              <a:t>Example: suppose both r_Ts are high. They’re likely in a hub together, and thus are less similar to each other.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5775c8ac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5775c8ac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r_T is high, that means it is hubby.</a:t>
            </a:r>
            <a:endParaRPr/>
          </a:p>
          <a:p>
            <a:pPr indent="0" lvl="0" marL="0" rtl="0" algn="l">
              <a:spcBef>
                <a:spcPts val="0"/>
              </a:spcBef>
              <a:spcAft>
                <a:spcPts val="0"/>
              </a:spcAft>
              <a:buNone/>
            </a:pPr>
            <a:r>
              <a:rPr lang="en"/>
              <a:t>Example: suppose both r_Ts are high. They’re likely in a hub together, and thus are less similar to each other.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5775c8ac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5775c8ac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5775c8a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5775c8a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56c56515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56c56515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when the translations are good, there is high cosine similarity between the proposed translations.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697293b5a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697293b5a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56c5651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56c5651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56c56515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56c56515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56c56515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56c56515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56c56515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56c56515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5775c8acc_0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 were developed to solve the problem of sparsity caused by one-hot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Embeddings are dense representations of words that convey similarity. However, they learn biases from their training set and are rarely generalizable to new corpuses.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 BP.</a:t>
            </a:r>
            <a:endParaRPr/>
          </a:p>
        </p:txBody>
      </p:sp>
      <p:sp>
        <p:nvSpPr>
          <p:cNvPr id="112" name="Google Shape;112;g45775c8acc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56c56515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56c56515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56c56515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56c56515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56c56515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56c56515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56c56515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56c56515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56c56515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56c56515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56c56515f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56c56515f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5775c8a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5775c8a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697293b5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697293b5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56c56515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56c56515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56c56515f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56c56515f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5775c8acc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45775c8acc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56c56515f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56c56515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56c56515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56c56515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56c56515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56c56515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697293b5a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697293b5a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improves over pivot =&gt; less similar langs hypothesis</a:t>
            </a:r>
            <a:endParaRPr/>
          </a:p>
          <a:p>
            <a:pPr indent="0" lvl="0" marL="0" rtl="0" algn="l">
              <a:spcBef>
                <a:spcPts val="0"/>
              </a:spcBef>
              <a:spcAft>
                <a:spcPts val="0"/>
              </a:spcAft>
              <a:buNone/>
            </a:pPr>
            <a:r>
              <a:rPr lang="en"/>
              <a:t>Their alg improves over direct =&gt; bridge langs hypothesis</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697293b5a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697293b5a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time: Going both ways improve performance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56c56515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56c56515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697293b5a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697293b5a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4a787a5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4a787a5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Multilingual sentence embeddings?</a:t>
            </a:r>
            <a:endParaRPr/>
          </a:p>
          <a:p>
            <a:pPr indent="0" lvl="0" marL="0" rtl="0" algn="l">
              <a:spcBef>
                <a:spcPts val="0"/>
              </a:spcBef>
              <a:spcAft>
                <a:spcPts val="0"/>
              </a:spcAft>
              <a:buNone/>
            </a:pPr>
            <a:r>
              <a:rPr lang="en"/>
              <a:t>2 - Transfer learning what someone has bought to what they will buy in a different market; Animals in the same species are documents, animals in different species are languages</a:t>
            </a:r>
            <a:endParaRPr/>
          </a:p>
          <a:p>
            <a:pPr indent="0" lvl="0" marL="0" rtl="0" algn="l">
              <a:spcBef>
                <a:spcPts val="0"/>
              </a:spcBef>
              <a:spcAft>
                <a:spcPts val="0"/>
              </a:spcAft>
              <a:buNone/>
            </a:pPr>
            <a:r>
              <a:rPr lang="en"/>
              <a:t>3 - Immersion settings are interesting. There is extra-lingual supervision, but not in the source language. Semi-supervised? Could extra-lingual supervision such as captions on pictures in another language be useful? Facebook posts?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697293b5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697293b5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Saudade == melancholic longing, nostalgia; claimed as untranslatable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697293b5a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697293b5a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Saudade == melancholic longing, nostalgia; claimed as untranslatable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5775c8acc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45775c8acc_0_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Word2Vec can be modelled via two different objectives and architectures.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Skip-gram predicts the context given a word. It is typically best when there is less training data (compute time) or many rare words.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CBOW (continuous bag of words), instead predicts the word given its context. It is faster to train and may have better accuracy for frequent words.</a:t>
            </a:r>
            <a:endParaRPr sz="1200">
              <a:solidFill>
                <a:schemeClr val="dk1"/>
              </a:solidFill>
              <a:latin typeface="Calibri"/>
              <a:ea typeface="Calibri"/>
              <a:cs typeface="Calibri"/>
              <a:sym typeface="Calibri"/>
            </a:endParaRPr>
          </a:p>
        </p:txBody>
      </p:sp>
      <p:sp>
        <p:nvSpPr>
          <p:cNvPr id="125" name="Google Shape;125;g45775c8acc_0_2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4ae730a9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4ae730a9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5775c8a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5775c8a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5775c8ac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5775c8ac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45775c8ac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45775c8ac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5775c8ac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5775c8ac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45775c8ac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45775c8ac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r_T is high, that means it is hubby.</a:t>
            </a:r>
            <a:endParaRPr/>
          </a:p>
          <a:p>
            <a:pPr indent="0" lvl="0" marL="0" rtl="0" algn="l">
              <a:spcBef>
                <a:spcPts val="0"/>
              </a:spcBef>
              <a:spcAft>
                <a:spcPts val="0"/>
              </a:spcAft>
              <a:buNone/>
            </a:pPr>
            <a:r>
              <a:rPr lang="en"/>
              <a:t>Example: suppose both r_Ts are high. They’re likely in a hub together, and thus are less similar to each other.</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697293b5a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697293b5a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4697293b5a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4697293b5a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5775c8acc_0_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visual representation of the skipgram objective.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target word is the input, and the context words are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given window size, construct word, context pairs. The, quick, the, brown, quick, the etcetera.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input word in the vocabulary, construct a one-hot-encoded vector that is the input. For each training sample, maximize the conditional probability of observing the actual context word given the input word. Output C(window size) multinomial distributions representing the probability of the word being in the context of the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each step, calculate the update equation based upon the loss, which is the prediction error summed across all context words in the output layer.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Xin Rong, 2016</a:t>
            </a:r>
            <a:endParaRPr/>
          </a:p>
          <a:p>
            <a:pPr indent="0" lvl="0" marL="0" rtl="0" algn="l">
              <a:spcBef>
                <a:spcPts val="0"/>
              </a:spcBef>
              <a:spcAft>
                <a:spcPts val="0"/>
              </a:spcAft>
              <a:buNone/>
            </a:pPr>
            <a:r>
              <a:t/>
            </a:r>
            <a:endParaRPr/>
          </a:p>
        </p:txBody>
      </p:sp>
      <p:sp>
        <p:nvSpPr>
          <p:cNvPr id="131" name="Google Shape;131;g45775c8acc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5775c8ac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5775c8ac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3000"/>
              <a:buNone/>
              <a:defRPr sz="1400"/>
            </a:lvl2pPr>
            <a:lvl3pPr lvl="2" rtl="0">
              <a:spcBef>
                <a:spcPts val="0"/>
              </a:spcBef>
              <a:spcAft>
                <a:spcPts val="0"/>
              </a:spcAft>
              <a:buSzPts val="3000"/>
              <a:buNone/>
              <a:defRPr sz="1400"/>
            </a:lvl3pPr>
            <a:lvl4pPr lvl="3" rtl="0">
              <a:spcBef>
                <a:spcPts val="0"/>
              </a:spcBef>
              <a:spcAft>
                <a:spcPts val="0"/>
              </a:spcAft>
              <a:buSzPts val="3000"/>
              <a:buNone/>
              <a:defRPr sz="1400"/>
            </a:lvl4pPr>
            <a:lvl5pPr lvl="4" rtl="0">
              <a:spcBef>
                <a:spcPts val="0"/>
              </a:spcBef>
              <a:spcAft>
                <a:spcPts val="0"/>
              </a:spcAft>
              <a:buSzPts val="3000"/>
              <a:buNone/>
              <a:defRPr sz="1400"/>
            </a:lvl5pPr>
            <a:lvl6pPr lvl="5" rtl="0">
              <a:spcBef>
                <a:spcPts val="0"/>
              </a:spcBef>
              <a:spcAft>
                <a:spcPts val="0"/>
              </a:spcAft>
              <a:buSzPts val="3000"/>
              <a:buNone/>
              <a:defRPr sz="1400"/>
            </a:lvl6pPr>
            <a:lvl7pPr lvl="6" rtl="0">
              <a:spcBef>
                <a:spcPts val="0"/>
              </a:spcBef>
              <a:spcAft>
                <a:spcPts val="0"/>
              </a:spcAft>
              <a:buSzPts val="3000"/>
              <a:buNone/>
              <a:defRPr sz="1400"/>
            </a:lvl7pPr>
            <a:lvl8pPr lvl="7" rtl="0">
              <a:spcBef>
                <a:spcPts val="0"/>
              </a:spcBef>
              <a:spcAft>
                <a:spcPts val="0"/>
              </a:spcAft>
              <a:buSzPts val="3000"/>
              <a:buNone/>
              <a:defRPr sz="1400"/>
            </a:lvl8pPr>
            <a:lvl9pPr lvl="8" rtl="0">
              <a:spcBef>
                <a:spcPts val="0"/>
              </a:spcBef>
              <a:spcAft>
                <a:spcPts val="0"/>
              </a:spcAft>
              <a:buSzPts val="3000"/>
              <a:buNone/>
              <a:defRPr sz="1400"/>
            </a:lvl9pPr>
          </a:lstStyle>
          <a:p/>
        </p:txBody>
      </p:sp>
      <p:sp>
        <p:nvSpPr>
          <p:cNvPr id="83" name="Google Shape;8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400"/>
              <a:buNone/>
              <a:defRPr b="0" i="0" sz="900" u="none" cap="none" strike="noStrike">
                <a:solidFill>
                  <a:srgbClr val="888888"/>
                </a:solidFill>
                <a:latin typeface="Open Sans Light"/>
                <a:ea typeface="Open Sans Light"/>
                <a:cs typeface="Open Sans Light"/>
                <a:sym typeface="Open Sans Light"/>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400"/>
              <a:buNone/>
              <a:defRPr b="0" i="0" sz="900" u="none" cap="none" strike="noStrike">
                <a:solidFill>
                  <a:srgbClr val="888888"/>
                </a:solidFill>
                <a:latin typeface="Open Sans Light"/>
                <a:ea typeface="Open Sans Light"/>
                <a:cs typeface="Open Sans Light"/>
                <a:sym typeface="Open Sans Light"/>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Open Sans Light"/>
                <a:ea typeface="Open Sans Light"/>
                <a:cs typeface="Open Sans Light"/>
                <a:sym typeface="Open Sans Light"/>
              </a:defRPr>
            </a:lvl1pPr>
            <a:lvl2pPr indent="0" lvl="1" marL="0" marR="0" rtl="0" algn="r">
              <a:spcBef>
                <a:spcPts val="0"/>
              </a:spcBef>
              <a:buNone/>
              <a:defRPr b="0" i="0" sz="900" u="none" cap="none" strike="noStrike">
                <a:solidFill>
                  <a:srgbClr val="888888"/>
                </a:solidFill>
                <a:latin typeface="Open Sans Light"/>
                <a:ea typeface="Open Sans Light"/>
                <a:cs typeface="Open Sans Light"/>
                <a:sym typeface="Open Sans Light"/>
              </a:defRPr>
            </a:lvl2pPr>
            <a:lvl3pPr indent="0" lvl="2" marL="0" marR="0" rtl="0" algn="r">
              <a:spcBef>
                <a:spcPts val="0"/>
              </a:spcBef>
              <a:buNone/>
              <a:defRPr b="0" i="0" sz="900" u="none" cap="none" strike="noStrike">
                <a:solidFill>
                  <a:srgbClr val="888888"/>
                </a:solidFill>
                <a:latin typeface="Open Sans Light"/>
                <a:ea typeface="Open Sans Light"/>
                <a:cs typeface="Open Sans Light"/>
                <a:sym typeface="Open Sans Light"/>
              </a:defRPr>
            </a:lvl3pPr>
            <a:lvl4pPr indent="0" lvl="3" marL="0" marR="0" rtl="0" algn="r">
              <a:spcBef>
                <a:spcPts val="0"/>
              </a:spcBef>
              <a:buNone/>
              <a:defRPr b="0" i="0" sz="900" u="none" cap="none" strike="noStrike">
                <a:solidFill>
                  <a:srgbClr val="888888"/>
                </a:solidFill>
                <a:latin typeface="Open Sans Light"/>
                <a:ea typeface="Open Sans Light"/>
                <a:cs typeface="Open Sans Light"/>
                <a:sym typeface="Open Sans Light"/>
              </a:defRPr>
            </a:lvl4pPr>
            <a:lvl5pPr indent="0" lvl="4" marL="0" marR="0" rtl="0" algn="r">
              <a:spcBef>
                <a:spcPts val="0"/>
              </a:spcBef>
              <a:buNone/>
              <a:defRPr b="0" i="0" sz="900" u="none" cap="none" strike="noStrike">
                <a:solidFill>
                  <a:srgbClr val="888888"/>
                </a:solidFill>
                <a:latin typeface="Open Sans Light"/>
                <a:ea typeface="Open Sans Light"/>
                <a:cs typeface="Open Sans Light"/>
                <a:sym typeface="Open Sans Light"/>
              </a:defRPr>
            </a:lvl5pPr>
            <a:lvl6pPr indent="0" lvl="5" marL="0" marR="0" rtl="0" algn="r">
              <a:spcBef>
                <a:spcPts val="0"/>
              </a:spcBef>
              <a:buNone/>
              <a:defRPr b="0" i="0" sz="900" u="none" cap="none" strike="noStrike">
                <a:solidFill>
                  <a:srgbClr val="888888"/>
                </a:solidFill>
                <a:latin typeface="Open Sans Light"/>
                <a:ea typeface="Open Sans Light"/>
                <a:cs typeface="Open Sans Light"/>
                <a:sym typeface="Open Sans Light"/>
              </a:defRPr>
            </a:lvl6pPr>
            <a:lvl7pPr indent="0" lvl="6" marL="0" marR="0" rtl="0" algn="r">
              <a:spcBef>
                <a:spcPts val="0"/>
              </a:spcBef>
              <a:buNone/>
              <a:defRPr b="0" i="0" sz="900" u="none" cap="none" strike="noStrike">
                <a:solidFill>
                  <a:srgbClr val="888888"/>
                </a:solidFill>
                <a:latin typeface="Open Sans Light"/>
                <a:ea typeface="Open Sans Light"/>
                <a:cs typeface="Open Sans Light"/>
                <a:sym typeface="Open Sans Light"/>
              </a:defRPr>
            </a:lvl7pPr>
            <a:lvl8pPr indent="0" lvl="7" marL="0" marR="0" rtl="0" algn="r">
              <a:spcBef>
                <a:spcPts val="0"/>
              </a:spcBef>
              <a:buNone/>
              <a:defRPr b="0" i="0" sz="900" u="none" cap="none" strike="noStrike">
                <a:solidFill>
                  <a:srgbClr val="888888"/>
                </a:solidFill>
                <a:latin typeface="Open Sans Light"/>
                <a:ea typeface="Open Sans Light"/>
                <a:cs typeface="Open Sans Light"/>
                <a:sym typeface="Open Sans Light"/>
              </a:defRPr>
            </a:lvl8pPr>
            <a:lvl9pPr indent="0" lvl="8" marL="0" marR="0" rtl="0" algn="r">
              <a:spcBef>
                <a:spcPts val="0"/>
              </a:spcBef>
              <a:buNone/>
              <a:defRPr b="0" i="0" sz="9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en.wikipedia.org/wiki/Stable_marriage_problem" TargetMode="External"/><Relationship Id="rId4" Type="http://schemas.openxmlformats.org/officeDocument/2006/relationships/hyperlink" Target="https://en.wikipedia.org/wiki/Stable_marriage_problem" TargetMode="External"/><Relationship Id="rId5" Type="http://schemas.openxmlformats.org/officeDocument/2006/relationships/hyperlink" Target="https://arxiv.org/pdf/1609.07228.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2.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0" Type="http://schemas.openxmlformats.org/officeDocument/2006/relationships/hyperlink" Target="https://arxiv.org/abs/1804.03052" TargetMode="External"/><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semanticscholar.org/paper/A-robust-self-learning-method-for-fully-mappings-of-Artetxe-Labaka/9128a864ff7d52eca4159c20793aa02aee9d6bb8" TargetMode="External"/><Relationship Id="rId4" Type="http://schemas.openxmlformats.org/officeDocument/2006/relationships/hyperlink" Target="https://www.semanticscholar.org/paper/Adversarial-Training-for-Unsupervised-Bilingual-Zhang-Liu/92c22d3743bcc080783b3deb1ed4889f967df286" TargetMode="External"/><Relationship Id="rId9" Type="http://schemas.openxmlformats.org/officeDocument/2006/relationships/hyperlink" Target="https://papers.nips.cc/paper/5021-distributed-representations-of-words-and-phrases-and-their-compositionality.pdf" TargetMode="External"/><Relationship Id="rId5" Type="http://schemas.openxmlformats.org/officeDocument/2006/relationships/hyperlink" Target="https://arxiv.org/abs/1808.08773" TargetMode="External"/><Relationship Id="rId6" Type="http://schemas.openxmlformats.org/officeDocument/2006/relationships/hyperlink" Target="https://arxiv.org/abs/1804.04475" TargetMode="External"/><Relationship Id="rId7" Type="http://schemas.openxmlformats.org/officeDocument/2006/relationships/hyperlink" Target="https://arxiv.org/abs/1802.05365" TargetMode="External"/><Relationship Id="rId8" Type="http://schemas.openxmlformats.org/officeDocument/2006/relationships/hyperlink" Target="http://www.aclweb.org/anthology/D14-116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ruder.io/cross-lingual-embeddings/" TargetMode="External"/><Relationship Id="rId4" Type="http://schemas.openxmlformats.org/officeDocument/2006/relationships/hyperlink" Target="http://tangra.cs.yale.edu/newaan/index.php/resource/visit/2683" TargetMode="External"/><Relationship Id="rId5" Type="http://schemas.openxmlformats.org/officeDocument/2006/relationships/hyperlink" Target="http://tangra.cs.yale.edu/newaan/index.php/resource/visit/64141" TargetMode="External"/><Relationship Id="rId6" Type="http://schemas.openxmlformats.org/officeDocument/2006/relationships/hyperlink" Target="http://tangra.cs.yale.edu/newaan/index.php/resource/visit/64141" TargetMode="External"/><Relationship Id="rId7" Type="http://schemas.openxmlformats.org/officeDocument/2006/relationships/hyperlink" Target="https://ai.googleblog.com/2015/06/a-multilingual-corpus-of-automatically.html" TargetMode="External"/><Relationship Id="rId8" Type="http://schemas.openxmlformats.org/officeDocument/2006/relationships/hyperlink" Target="https://ai.googleblog.com/2015/06/a-multilingual-corpus-of-automatically.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5.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98100" y="1321626"/>
            <a:ext cx="8222100" cy="12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Multilingual Word Embeddings</a:t>
            </a:r>
            <a:endParaRPr/>
          </a:p>
        </p:txBody>
      </p:sp>
      <p:sp>
        <p:nvSpPr>
          <p:cNvPr id="92" name="Google Shape;92;p14"/>
          <p:cNvSpPr txBox="1"/>
          <p:nvPr>
            <p:ph idx="1" type="subTitle"/>
          </p:nvPr>
        </p:nvSpPr>
        <p:spPr>
          <a:xfrm>
            <a:off x="390525" y="2789118"/>
            <a:ext cx="82221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Davey Proctor</a:t>
            </a:r>
            <a:endParaRPr/>
          </a:p>
          <a:p>
            <a:pPr indent="0" lvl="0" marL="0" rtl="0" algn="l">
              <a:spcBef>
                <a:spcPts val="0"/>
              </a:spcBef>
              <a:spcAft>
                <a:spcPts val="0"/>
              </a:spcAft>
              <a:buNone/>
            </a:pPr>
            <a:r>
              <a:rPr lang="en"/>
              <a:t>Advanced NLP</a:t>
            </a:r>
            <a:endParaRPr/>
          </a:p>
          <a:p>
            <a:pPr indent="0" lvl="0" marL="0" rtl="0" algn="l">
              <a:spcBef>
                <a:spcPts val="0"/>
              </a:spcBef>
              <a:spcAft>
                <a:spcPts val="0"/>
              </a:spcAft>
              <a:buNone/>
            </a:pPr>
            <a:r>
              <a:rPr lang="en"/>
              <a:t>11/1/18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Translation - Hard problem</a:t>
            </a:r>
            <a:endParaRPr/>
          </a:p>
        </p:txBody>
      </p:sp>
      <p:pic>
        <p:nvPicPr>
          <p:cNvPr id="150" name="Google Shape;150;p23"/>
          <p:cNvPicPr preferRelativeResize="0"/>
          <p:nvPr/>
        </p:nvPicPr>
        <p:blipFill>
          <a:blip r:embed="rId3">
            <a:alphaModFix/>
          </a:blip>
          <a:stretch>
            <a:fillRect/>
          </a:stretch>
        </p:blipFill>
        <p:spPr>
          <a:xfrm rot="-5400000">
            <a:off x="2857600" y="891175"/>
            <a:ext cx="2865678" cy="3820904"/>
          </a:xfrm>
          <a:prstGeom prst="rect">
            <a:avLst/>
          </a:prstGeom>
          <a:noFill/>
          <a:ln>
            <a:noFill/>
          </a:ln>
        </p:spPr>
      </p:pic>
      <p:sp>
        <p:nvSpPr>
          <p:cNvPr id="151" name="Google Shape;151;p23"/>
          <p:cNvSpPr txBox="1"/>
          <p:nvPr/>
        </p:nvSpPr>
        <p:spPr>
          <a:xfrm>
            <a:off x="509500" y="4379250"/>
            <a:ext cx="48402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Godel, Escher, Bach - Douglass R. Hofstadter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104300" y="1277875"/>
            <a:ext cx="4472431" cy="3481350"/>
          </a:xfrm>
          <a:prstGeom prst="rect">
            <a:avLst/>
          </a:prstGeom>
          <a:noFill/>
          <a:ln>
            <a:noFill/>
          </a:ln>
        </p:spPr>
      </p:pic>
      <p:pic>
        <p:nvPicPr>
          <p:cNvPr id="157" name="Google Shape;157;p24"/>
          <p:cNvPicPr preferRelativeResize="0"/>
          <p:nvPr/>
        </p:nvPicPr>
        <p:blipFill>
          <a:blip r:embed="rId4">
            <a:alphaModFix/>
          </a:blip>
          <a:stretch>
            <a:fillRect/>
          </a:stretch>
        </p:blipFill>
        <p:spPr>
          <a:xfrm>
            <a:off x="4729125" y="1277176"/>
            <a:ext cx="4111332" cy="3481350"/>
          </a:xfrm>
          <a:prstGeom prst="rect">
            <a:avLst/>
          </a:prstGeom>
          <a:noFill/>
          <a:ln>
            <a:noFill/>
          </a:ln>
        </p:spPr>
      </p:pic>
      <p:sp>
        <p:nvSpPr>
          <p:cNvPr id="158" name="Google Shape;15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MWE - Supervised approaches</a:t>
            </a:r>
            <a:endParaRPr/>
          </a:p>
        </p:txBody>
      </p:sp>
      <p:sp>
        <p:nvSpPr>
          <p:cNvPr id="159" name="Google Shape;159;p24"/>
          <p:cNvSpPr txBox="1"/>
          <p:nvPr/>
        </p:nvSpPr>
        <p:spPr>
          <a:xfrm>
            <a:off x="6910200" y="4872600"/>
            <a:ext cx="22338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http://ruder.io/cross-lingual-embeddings/</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04300" y="1277875"/>
            <a:ext cx="4472431" cy="3481350"/>
          </a:xfrm>
          <a:prstGeom prst="rect">
            <a:avLst/>
          </a:prstGeom>
          <a:noFill/>
          <a:ln>
            <a:noFill/>
          </a:ln>
        </p:spPr>
      </p:pic>
      <p:pic>
        <p:nvPicPr>
          <p:cNvPr id="165" name="Google Shape;165;p25"/>
          <p:cNvPicPr preferRelativeResize="0"/>
          <p:nvPr/>
        </p:nvPicPr>
        <p:blipFill>
          <a:blip r:embed="rId4">
            <a:alphaModFix/>
          </a:blip>
          <a:stretch>
            <a:fillRect/>
          </a:stretch>
        </p:blipFill>
        <p:spPr>
          <a:xfrm>
            <a:off x="4729125" y="1277176"/>
            <a:ext cx="4111332" cy="3481350"/>
          </a:xfrm>
          <a:prstGeom prst="rect">
            <a:avLst/>
          </a:prstGeom>
          <a:noFill/>
          <a:ln>
            <a:noFill/>
          </a:ln>
        </p:spPr>
      </p:pic>
      <p:sp>
        <p:nvSpPr>
          <p:cNvPr id="166" name="Google Shape;166;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MWE - Supervised approaches</a:t>
            </a:r>
            <a:endParaRPr/>
          </a:p>
        </p:txBody>
      </p:sp>
      <p:sp>
        <p:nvSpPr>
          <p:cNvPr id="167" name="Google Shape;167;p25"/>
          <p:cNvSpPr txBox="1"/>
          <p:nvPr/>
        </p:nvSpPr>
        <p:spPr>
          <a:xfrm>
            <a:off x="6910200" y="4872600"/>
            <a:ext cx="22338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http://ruder.io/cross-lingual-embeddings/</a:t>
            </a:r>
            <a:endParaRPr sz="900"/>
          </a:p>
        </p:txBody>
      </p:sp>
      <p:sp>
        <p:nvSpPr>
          <p:cNvPr id="168" name="Google Shape;168;p25"/>
          <p:cNvSpPr/>
          <p:nvPr/>
        </p:nvSpPr>
        <p:spPr>
          <a:xfrm>
            <a:off x="942775" y="1491725"/>
            <a:ext cx="1360500" cy="21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942775" y="4293450"/>
            <a:ext cx="1360500" cy="21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MWE - Applications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80" name="Google Shape;180;p27"/>
          <p:cNvSpPr txBox="1"/>
          <p:nvPr>
            <p:ph idx="1" type="body"/>
          </p:nvPr>
        </p:nvSpPr>
        <p:spPr>
          <a:xfrm>
            <a:off x="311700" y="1229875"/>
            <a:ext cx="8520600" cy="355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Improve existing dictionaries and phrase </a:t>
            </a:r>
            <a:r>
              <a:rPr lang="en"/>
              <a:t>tables.</a:t>
            </a:r>
            <a:endParaRPr/>
          </a:p>
          <a:p>
            <a:pPr indent="-317500" lvl="1" marL="914400" rtl="0" algn="l">
              <a:spcBef>
                <a:spcPts val="0"/>
              </a:spcBef>
              <a:spcAft>
                <a:spcPts val="0"/>
              </a:spcAft>
              <a:buSzPts val="1400"/>
              <a:buChar char="○"/>
            </a:pPr>
            <a:r>
              <a:rPr lang="en"/>
              <a:t>Improve SOTA MT and language identification systems.</a:t>
            </a:r>
            <a:endParaRPr/>
          </a:p>
          <a:p>
            <a:pPr indent="-342900" lvl="0" marL="457200" rtl="0" algn="l">
              <a:spcBef>
                <a:spcPts val="0"/>
              </a:spcBef>
              <a:spcAft>
                <a:spcPts val="0"/>
              </a:spcAft>
              <a:buSzPts val="1800"/>
              <a:buChar char="●"/>
            </a:pPr>
            <a:r>
              <a:rPr lang="en"/>
              <a:t>Other languages, particularly low resource, do not have as much labelled data for a given NLP task (parsing, IR, dialogue systems, etc.).</a:t>
            </a:r>
            <a:endParaRPr/>
          </a:p>
          <a:p>
            <a:pPr indent="-342900" lvl="0" marL="457200" rtl="0" algn="l">
              <a:spcBef>
                <a:spcPts val="0"/>
              </a:spcBef>
              <a:spcAft>
                <a:spcPts val="0"/>
              </a:spcAft>
              <a:buSzPts val="1800"/>
              <a:buChar char="●"/>
            </a:pPr>
            <a:r>
              <a:rPr lang="en"/>
              <a:t>Can be beneficial to map the problem into English where language tools (parsers, named entity recognizers, part-of-speech taggers, etc.) are strongest.</a:t>
            </a:r>
            <a:endParaRPr/>
          </a:p>
          <a:p>
            <a:pPr indent="-342900" lvl="0" marL="457200" rtl="0" algn="l">
              <a:spcBef>
                <a:spcPts val="0"/>
              </a:spcBef>
              <a:spcAft>
                <a:spcPts val="0"/>
              </a:spcAft>
              <a:buSzPts val="1800"/>
              <a:buChar char="●"/>
            </a:pPr>
            <a:r>
              <a:rPr lang="en"/>
              <a:t>Unsupervised embeddings are particularly appealing: not much parallel supervision for low resource-languages.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 relation extraction</a:t>
            </a:r>
            <a:endParaRPr/>
          </a:p>
        </p:txBody>
      </p:sp>
      <p:pic>
        <p:nvPicPr>
          <p:cNvPr id="186" name="Google Shape;186;p28"/>
          <p:cNvPicPr preferRelativeResize="0"/>
          <p:nvPr/>
        </p:nvPicPr>
        <p:blipFill>
          <a:blip r:embed="rId3">
            <a:alphaModFix/>
          </a:blip>
          <a:stretch>
            <a:fillRect/>
          </a:stretch>
        </p:blipFill>
        <p:spPr>
          <a:xfrm>
            <a:off x="1891300" y="1626475"/>
            <a:ext cx="5717625" cy="2861424"/>
          </a:xfrm>
          <a:prstGeom prst="rect">
            <a:avLst/>
          </a:prstGeom>
          <a:noFill/>
          <a:ln>
            <a:noFill/>
          </a:ln>
        </p:spPr>
      </p:pic>
      <p:sp>
        <p:nvSpPr>
          <p:cNvPr id="187" name="Google Shape;187;p28"/>
          <p:cNvSpPr txBox="1"/>
          <p:nvPr/>
        </p:nvSpPr>
        <p:spPr>
          <a:xfrm>
            <a:off x="427525" y="4558000"/>
            <a:ext cx="74496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https://ai.googleblog.com/2015/06/a-multilingual-corpus-of-automatically.html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MWE - Supervised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 (2016) - </a:t>
            </a:r>
            <a:r>
              <a:rPr lang="en"/>
              <a:t>Supervised MWE</a:t>
            </a:r>
            <a:endParaRPr/>
          </a:p>
        </p:txBody>
      </p:sp>
      <p:pic>
        <p:nvPicPr>
          <p:cNvPr id="198" name="Google Shape;198;p30"/>
          <p:cNvPicPr preferRelativeResize="0"/>
          <p:nvPr/>
        </p:nvPicPr>
        <p:blipFill>
          <a:blip r:embed="rId3">
            <a:alphaModFix/>
          </a:blip>
          <a:stretch>
            <a:fillRect/>
          </a:stretch>
        </p:blipFill>
        <p:spPr>
          <a:xfrm>
            <a:off x="1390650" y="1466850"/>
            <a:ext cx="6362700" cy="220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a:t>
            </a:r>
            <a:r>
              <a:rPr lang="en"/>
              <a:t> - MultiCluster</a:t>
            </a:r>
            <a:endParaRPr/>
          </a:p>
        </p:txBody>
      </p:sp>
      <p:sp>
        <p:nvSpPr>
          <p:cNvPr id="204" name="Google Shape;204;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Define the clusters as the connected components in a graph where nodes are (language, surface form) pairs and edges correspond to translation entries in the dictionary. </a:t>
            </a:r>
            <a:endParaRPr/>
          </a:p>
          <a:p>
            <a:pPr indent="-342900" lvl="0" marL="457200" rtl="0" algn="l">
              <a:spcBef>
                <a:spcPts val="0"/>
              </a:spcBef>
              <a:spcAft>
                <a:spcPts val="0"/>
              </a:spcAft>
              <a:buSzPts val="1800"/>
              <a:buChar char="●"/>
            </a:pPr>
            <a:r>
              <a:rPr lang="en"/>
              <a:t>We assign arbitrary IDs to the clusters and replace each word token in each monolingual corpus with the corresponding cluster ID, and concatenate all modified corpora. </a:t>
            </a:r>
            <a:endParaRPr/>
          </a:p>
          <a:p>
            <a:pPr indent="-342900" lvl="0" marL="457200" rtl="0" algn="l">
              <a:spcBef>
                <a:spcPts val="0"/>
              </a:spcBef>
              <a:spcAft>
                <a:spcPts val="0"/>
              </a:spcAft>
              <a:buSzPts val="1800"/>
              <a:buChar char="●"/>
            </a:pPr>
            <a:r>
              <a:rPr lang="en"/>
              <a:t>The resulting corpus consists of multilingual cluster ID sequences. We can then apply any monolingual embedding estimator; here, we use the skipgram model from Mikolov et al. (2013a).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MultiCluster - Algorithm</a:t>
            </a:r>
            <a:endParaRPr/>
          </a:p>
        </p:txBody>
      </p:sp>
      <p:pic>
        <p:nvPicPr>
          <p:cNvPr id="210" name="Google Shape;210;p32"/>
          <p:cNvPicPr preferRelativeResize="0"/>
          <p:nvPr/>
        </p:nvPicPr>
        <p:blipFill>
          <a:blip r:embed="rId3">
            <a:alphaModFix/>
          </a:blip>
          <a:stretch>
            <a:fillRect/>
          </a:stretch>
        </p:blipFill>
        <p:spPr>
          <a:xfrm>
            <a:off x="1753400" y="1844613"/>
            <a:ext cx="5637201" cy="1454275"/>
          </a:xfrm>
          <a:prstGeom prst="rect">
            <a:avLst/>
          </a:prstGeom>
          <a:noFill/>
          <a:ln>
            <a:noFill/>
          </a:ln>
        </p:spPr>
      </p:pic>
      <p:cxnSp>
        <p:nvCxnSpPr>
          <p:cNvPr id="211" name="Google Shape;211;p32"/>
          <p:cNvCxnSpPr/>
          <p:nvPr/>
        </p:nvCxnSpPr>
        <p:spPr>
          <a:xfrm>
            <a:off x="311712" y="4364692"/>
            <a:ext cx="1272000" cy="0"/>
          </a:xfrm>
          <a:prstGeom prst="straightConnector1">
            <a:avLst/>
          </a:prstGeom>
          <a:noFill/>
          <a:ln cap="flat" cmpd="sng" w="28575">
            <a:solidFill>
              <a:schemeClr val="dk2"/>
            </a:solidFill>
            <a:prstDash val="solid"/>
            <a:round/>
            <a:headEnd len="med" w="med" type="none"/>
            <a:tailEnd len="med" w="med" type="none"/>
          </a:ln>
        </p:spPr>
      </p:cxnSp>
      <p:sp>
        <p:nvSpPr>
          <p:cNvPr id="212" name="Google Shape;212;p32"/>
          <p:cNvSpPr txBox="1"/>
          <p:nvPr>
            <p:ph idx="1" type="body"/>
          </p:nvPr>
        </p:nvSpPr>
        <p:spPr>
          <a:xfrm>
            <a:off x="1624000" y="4108950"/>
            <a:ext cx="4956300" cy="5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suppose we have these dictionary entries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Stage setting: lightning </a:t>
            </a:r>
            <a:r>
              <a:rPr lang="en"/>
              <a:t>high-level review </a:t>
            </a:r>
            <a:r>
              <a:rPr lang="en"/>
              <a:t>of embeddings and multilingual word embeddings (MWEs)</a:t>
            </a:r>
            <a:endParaRPr/>
          </a:p>
          <a:p>
            <a:pPr indent="-342900" lvl="0" marL="457200" rtl="0" algn="l">
              <a:spcBef>
                <a:spcPts val="0"/>
              </a:spcBef>
              <a:spcAft>
                <a:spcPts val="0"/>
              </a:spcAft>
              <a:buSzPts val="1800"/>
              <a:buChar char="●"/>
            </a:pPr>
            <a:r>
              <a:rPr lang="en"/>
              <a:t>Applications of multilingual embeddings - why do we care?</a:t>
            </a:r>
            <a:endParaRPr/>
          </a:p>
          <a:p>
            <a:pPr indent="-342900" lvl="0" marL="457200" rtl="0" algn="l">
              <a:spcBef>
                <a:spcPts val="0"/>
              </a:spcBef>
              <a:spcAft>
                <a:spcPts val="0"/>
              </a:spcAft>
              <a:buSzPts val="1800"/>
              <a:buChar char="●"/>
            </a:pPr>
            <a:r>
              <a:rPr lang="en"/>
              <a:t>Multilingual embeddings, past and present</a:t>
            </a:r>
            <a:endParaRPr/>
          </a:p>
          <a:p>
            <a:pPr indent="-317500" lvl="1" marL="914400" rtl="0" algn="l">
              <a:spcBef>
                <a:spcPts val="0"/>
              </a:spcBef>
              <a:spcAft>
                <a:spcPts val="0"/>
              </a:spcAft>
              <a:buSzPts val="1400"/>
              <a:buChar char="○"/>
            </a:pPr>
            <a:r>
              <a:rPr lang="en"/>
              <a:t>Supervised</a:t>
            </a:r>
            <a:endParaRPr/>
          </a:p>
          <a:p>
            <a:pPr indent="-317500" lvl="2" marL="1371600" rtl="0" algn="l">
              <a:spcBef>
                <a:spcPts val="0"/>
              </a:spcBef>
              <a:spcAft>
                <a:spcPts val="0"/>
              </a:spcAft>
              <a:buSzPts val="1400"/>
              <a:buChar char="■"/>
            </a:pPr>
            <a:r>
              <a:rPr lang="en"/>
              <a:t>Massively Multilingual Word Embeddings, 2016</a:t>
            </a:r>
            <a:endParaRPr/>
          </a:p>
          <a:p>
            <a:pPr indent="-317500" lvl="2" marL="1371600" rtl="0" algn="l">
              <a:spcBef>
                <a:spcPts val="0"/>
              </a:spcBef>
              <a:spcAft>
                <a:spcPts val="0"/>
              </a:spcAft>
              <a:buSzPts val="1400"/>
              <a:buChar char="■"/>
            </a:pPr>
            <a:r>
              <a:rPr lang="en"/>
              <a:t>Exploiting Similarities among Languages for Machine Translation, 2013</a:t>
            </a:r>
            <a:endParaRPr/>
          </a:p>
          <a:p>
            <a:pPr indent="-317500" lvl="1" marL="914400" rtl="0" algn="l">
              <a:spcBef>
                <a:spcPts val="0"/>
              </a:spcBef>
              <a:spcAft>
                <a:spcPts val="0"/>
              </a:spcAft>
              <a:buSzPts val="1400"/>
              <a:buChar char="○"/>
            </a:pPr>
            <a:r>
              <a:rPr lang="en"/>
              <a:t>Unsupervised</a:t>
            </a:r>
            <a:endParaRPr/>
          </a:p>
          <a:p>
            <a:pPr indent="-317500" lvl="2" marL="1371600" rtl="0" algn="l">
              <a:spcBef>
                <a:spcPts val="0"/>
              </a:spcBef>
              <a:spcAft>
                <a:spcPts val="0"/>
              </a:spcAft>
              <a:buSzPts val="1400"/>
              <a:buChar char="■"/>
            </a:pPr>
            <a:r>
              <a:rPr lang="en"/>
              <a:t>MUSE, 2018</a:t>
            </a:r>
            <a:endParaRPr/>
          </a:p>
          <a:p>
            <a:pPr indent="-317500" lvl="2" marL="1371600" rtl="0" algn="l">
              <a:spcBef>
                <a:spcPts val="0"/>
              </a:spcBef>
              <a:spcAft>
                <a:spcPts val="0"/>
              </a:spcAft>
              <a:buSzPts val="1400"/>
              <a:buChar char="■"/>
            </a:pPr>
            <a:r>
              <a:rPr lang="en"/>
              <a:t>Unsupervised Multilingual Word Embeddings, 2018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MultiCluster - Algorithm</a:t>
            </a:r>
            <a:endParaRPr/>
          </a:p>
          <a:p>
            <a:pPr indent="0" lvl="0" marL="0" rtl="0" algn="l">
              <a:spcBef>
                <a:spcPts val="0"/>
              </a:spcBef>
              <a:spcAft>
                <a:spcPts val="0"/>
              </a:spcAft>
              <a:buNone/>
            </a:pPr>
            <a:r>
              <a:t/>
            </a:r>
            <a:endParaRPr/>
          </a:p>
        </p:txBody>
      </p:sp>
      <p:sp>
        <p:nvSpPr>
          <p:cNvPr id="218" name="Google Shape;218;p33"/>
          <p:cNvSpPr txBox="1"/>
          <p:nvPr>
            <p:ph idx="1" type="body"/>
          </p:nvPr>
        </p:nvSpPr>
        <p:spPr>
          <a:xfrm>
            <a:off x="213680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a:t>
            </a:r>
            <a:endParaRPr/>
          </a:p>
        </p:txBody>
      </p:sp>
      <p:pic>
        <p:nvPicPr>
          <p:cNvPr id="219" name="Google Shape;219;p33"/>
          <p:cNvPicPr preferRelativeResize="0"/>
          <p:nvPr/>
        </p:nvPicPr>
        <p:blipFill>
          <a:blip r:embed="rId3">
            <a:alphaModFix/>
          </a:blip>
          <a:stretch>
            <a:fillRect/>
          </a:stretch>
        </p:blipFill>
        <p:spPr>
          <a:xfrm>
            <a:off x="1753400" y="1844613"/>
            <a:ext cx="5637201" cy="1454275"/>
          </a:xfrm>
          <a:prstGeom prst="rect">
            <a:avLst/>
          </a:prstGeom>
          <a:noFill/>
          <a:ln>
            <a:noFill/>
          </a:ln>
        </p:spPr>
      </p:pic>
      <p:sp>
        <p:nvSpPr>
          <p:cNvPr id="220" name="Google Shape;220;p33"/>
          <p:cNvSpPr txBox="1"/>
          <p:nvPr>
            <p:ph idx="1" type="body"/>
          </p:nvPr>
        </p:nvSpPr>
        <p:spPr>
          <a:xfrm>
            <a:off x="213680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a:t>
            </a:r>
            <a:endParaRPr/>
          </a:p>
        </p:txBody>
      </p:sp>
      <p:sp>
        <p:nvSpPr>
          <p:cNvPr id="221" name="Google Shape;221;p33"/>
          <p:cNvSpPr txBox="1"/>
          <p:nvPr>
            <p:ph idx="1" type="body"/>
          </p:nvPr>
        </p:nvSpPr>
        <p:spPr>
          <a:xfrm>
            <a:off x="29393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22" name="Google Shape;222;p33"/>
          <p:cNvSpPr txBox="1"/>
          <p:nvPr>
            <p:ph idx="1" type="body"/>
          </p:nvPr>
        </p:nvSpPr>
        <p:spPr>
          <a:xfrm>
            <a:off x="29393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23" name="Google Shape;223;p33"/>
          <p:cNvSpPr txBox="1"/>
          <p:nvPr>
            <p:ph idx="1" type="body"/>
          </p:nvPr>
        </p:nvSpPr>
        <p:spPr>
          <a:xfrm>
            <a:off x="3534525"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24" name="Google Shape;224;p33"/>
          <p:cNvSpPr txBox="1"/>
          <p:nvPr>
            <p:ph idx="1" type="body"/>
          </p:nvPr>
        </p:nvSpPr>
        <p:spPr>
          <a:xfrm>
            <a:off x="419850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a:t>
            </a:r>
            <a:endParaRPr/>
          </a:p>
        </p:txBody>
      </p:sp>
      <p:sp>
        <p:nvSpPr>
          <p:cNvPr id="225" name="Google Shape;225;p33"/>
          <p:cNvSpPr txBox="1"/>
          <p:nvPr>
            <p:ph idx="1" type="body"/>
          </p:nvPr>
        </p:nvSpPr>
        <p:spPr>
          <a:xfrm>
            <a:off x="3845025"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a:t>
            </a:r>
            <a:endParaRPr/>
          </a:p>
        </p:txBody>
      </p:sp>
      <p:sp>
        <p:nvSpPr>
          <p:cNvPr id="226" name="Google Shape;226;p33"/>
          <p:cNvSpPr txBox="1"/>
          <p:nvPr>
            <p:ph idx="1" type="body"/>
          </p:nvPr>
        </p:nvSpPr>
        <p:spPr>
          <a:xfrm>
            <a:off x="49322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5</a:t>
            </a:r>
            <a:endParaRPr/>
          </a:p>
        </p:txBody>
      </p:sp>
      <p:sp>
        <p:nvSpPr>
          <p:cNvPr id="227" name="Google Shape;227;p33"/>
          <p:cNvSpPr txBox="1"/>
          <p:nvPr>
            <p:ph idx="1" type="body"/>
          </p:nvPr>
        </p:nvSpPr>
        <p:spPr>
          <a:xfrm>
            <a:off x="57756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7</a:t>
            </a:r>
            <a:endParaRPr/>
          </a:p>
        </p:txBody>
      </p:sp>
      <p:sp>
        <p:nvSpPr>
          <p:cNvPr id="228" name="Google Shape;228;p33"/>
          <p:cNvSpPr txBox="1"/>
          <p:nvPr>
            <p:ph idx="1" type="body"/>
          </p:nvPr>
        </p:nvSpPr>
        <p:spPr>
          <a:xfrm>
            <a:off x="67711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6</a:t>
            </a:r>
            <a:endParaRPr/>
          </a:p>
        </p:txBody>
      </p:sp>
      <p:sp>
        <p:nvSpPr>
          <p:cNvPr id="229" name="Google Shape;229;p33"/>
          <p:cNvSpPr txBox="1"/>
          <p:nvPr>
            <p:ph idx="1" type="body"/>
          </p:nvPr>
        </p:nvSpPr>
        <p:spPr>
          <a:xfrm>
            <a:off x="5126425"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5</a:t>
            </a:r>
            <a:endParaRPr/>
          </a:p>
        </p:txBody>
      </p:sp>
      <p:sp>
        <p:nvSpPr>
          <p:cNvPr id="230" name="Google Shape;230;p33"/>
          <p:cNvSpPr txBox="1"/>
          <p:nvPr>
            <p:ph idx="1" type="body"/>
          </p:nvPr>
        </p:nvSpPr>
        <p:spPr>
          <a:xfrm>
            <a:off x="57756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6</a:t>
            </a:r>
            <a:endParaRPr/>
          </a:p>
        </p:txBody>
      </p:sp>
      <p:sp>
        <p:nvSpPr>
          <p:cNvPr id="231" name="Google Shape;231;p33"/>
          <p:cNvSpPr txBox="1"/>
          <p:nvPr>
            <p:ph idx="1" type="body"/>
          </p:nvPr>
        </p:nvSpPr>
        <p:spPr>
          <a:xfrm>
            <a:off x="67711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7</a:t>
            </a:r>
            <a:endParaRPr/>
          </a:p>
        </p:txBody>
      </p:sp>
      <p:sp>
        <p:nvSpPr>
          <p:cNvPr id="232" name="Google Shape;232;p33"/>
          <p:cNvSpPr txBox="1"/>
          <p:nvPr>
            <p:ph idx="1" type="body"/>
          </p:nvPr>
        </p:nvSpPr>
        <p:spPr>
          <a:xfrm>
            <a:off x="4810338"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4</a:t>
            </a:r>
            <a:endParaRPr/>
          </a:p>
        </p:txBody>
      </p:sp>
      <p:cxnSp>
        <p:nvCxnSpPr>
          <p:cNvPr id="233" name="Google Shape;233;p33"/>
          <p:cNvCxnSpPr/>
          <p:nvPr/>
        </p:nvCxnSpPr>
        <p:spPr>
          <a:xfrm>
            <a:off x="311712" y="4364692"/>
            <a:ext cx="1272000" cy="0"/>
          </a:xfrm>
          <a:prstGeom prst="straightConnector1">
            <a:avLst/>
          </a:prstGeom>
          <a:noFill/>
          <a:ln cap="flat" cmpd="sng" w="28575">
            <a:solidFill>
              <a:schemeClr val="dk2"/>
            </a:solidFill>
            <a:prstDash val="solid"/>
            <a:round/>
            <a:headEnd len="med" w="med" type="none"/>
            <a:tailEnd len="med" w="med" type="none"/>
          </a:ln>
        </p:spPr>
      </p:cxnSp>
      <p:sp>
        <p:nvSpPr>
          <p:cNvPr id="234" name="Google Shape;234;p33"/>
          <p:cNvSpPr txBox="1"/>
          <p:nvPr>
            <p:ph idx="1" type="body"/>
          </p:nvPr>
        </p:nvSpPr>
        <p:spPr>
          <a:xfrm>
            <a:off x="1624000" y="4108950"/>
            <a:ext cx="4956300" cy="5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suppose we have these dictionary entries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MultiCluster - Algorithm</a:t>
            </a:r>
            <a:endParaRPr/>
          </a:p>
          <a:p>
            <a:pPr indent="0" lvl="0" marL="0" rtl="0" algn="l">
              <a:spcBef>
                <a:spcPts val="0"/>
              </a:spcBef>
              <a:spcAft>
                <a:spcPts val="0"/>
              </a:spcAft>
              <a:buNone/>
            </a:pPr>
            <a:r>
              <a:t/>
            </a:r>
            <a:endParaRPr/>
          </a:p>
        </p:txBody>
      </p:sp>
      <p:sp>
        <p:nvSpPr>
          <p:cNvPr id="240" name="Google Shape;240;p34"/>
          <p:cNvSpPr txBox="1"/>
          <p:nvPr>
            <p:ph idx="1" type="body"/>
          </p:nvPr>
        </p:nvSpPr>
        <p:spPr>
          <a:xfrm>
            <a:off x="213680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a:t>
            </a:r>
            <a:endParaRPr/>
          </a:p>
        </p:txBody>
      </p:sp>
      <p:pic>
        <p:nvPicPr>
          <p:cNvPr id="241" name="Google Shape;241;p34"/>
          <p:cNvPicPr preferRelativeResize="0"/>
          <p:nvPr/>
        </p:nvPicPr>
        <p:blipFill>
          <a:blip r:embed="rId3">
            <a:alphaModFix/>
          </a:blip>
          <a:stretch>
            <a:fillRect/>
          </a:stretch>
        </p:blipFill>
        <p:spPr>
          <a:xfrm>
            <a:off x="1753400" y="1844613"/>
            <a:ext cx="5637201" cy="1454275"/>
          </a:xfrm>
          <a:prstGeom prst="rect">
            <a:avLst/>
          </a:prstGeom>
          <a:noFill/>
          <a:ln>
            <a:noFill/>
          </a:ln>
        </p:spPr>
      </p:pic>
      <p:sp>
        <p:nvSpPr>
          <p:cNvPr id="242" name="Google Shape;242;p34"/>
          <p:cNvSpPr txBox="1"/>
          <p:nvPr>
            <p:ph idx="1" type="body"/>
          </p:nvPr>
        </p:nvSpPr>
        <p:spPr>
          <a:xfrm>
            <a:off x="213680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a:t>
            </a:r>
            <a:endParaRPr/>
          </a:p>
        </p:txBody>
      </p:sp>
      <p:sp>
        <p:nvSpPr>
          <p:cNvPr id="243" name="Google Shape;243;p34"/>
          <p:cNvSpPr txBox="1"/>
          <p:nvPr>
            <p:ph idx="1" type="body"/>
          </p:nvPr>
        </p:nvSpPr>
        <p:spPr>
          <a:xfrm>
            <a:off x="29393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44" name="Google Shape;244;p34"/>
          <p:cNvSpPr txBox="1"/>
          <p:nvPr>
            <p:ph idx="1" type="body"/>
          </p:nvPr>
        </p:nvSpPr>
        <p:spPr>
          <a:xfrm>
            <a:off x="29393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45" name="Google Shape;245;p34"/>
          <p:cNvSpPr txBox="1"/>
          <p:nvPr>
            <p:ph idx="1" type="body"/>
          </p:nvPr>
        </p:nvSpPr>
        <p:spPr>
          <a:xfrm>
            <a:off x="3534525"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
        <p:nvSpPr>
          <p:cNvPr id="246" name="Google Shape;246;p34"/>
          <p:cNvSpPr txBox="1"/>
          <p:nvPr>
            <p:ph idx="1" type="body"/>
          </p:nvPr>
        </p:nvSpPr>
        <p:spPr>
          <a:xfrm>
            <a:off x="419850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a:t>
            </a:r>
            <a:endParaRPr/>
          </a:p>
        </p:txBody>
      </p:sp>
      <p:sp>
        <p:nvSpPr>
          <p:cNvPr id="247" name="Google Shape;247;p34"/>
          <p:cNvSpPr txBox="1"/>
          <p:nvPr>
            <p:ph idx="1" type="body"/>
          </p:nvPr>
        </p:nvSpPr>
        <p:spPr>
          <a:xfrm>
            <a:off x="3845025"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a:t>
            </a:r>
            <a:endParaRPr/>
          </a:p>
        </p:txBody>
      </p:sp>
      <p:sp>
        <p:nvSpPr>
          <p:cNvPr id="248" name="Google Shape;248;p34"/>
          <p:cNvSpPr txBox="1"/>
          <p:nvPr>
            <p:ph idx="1" type="body"/>
          </p:nvPr>
        </p:nvSpPr>
        <p:spPr>
          <a:xfrm>
            <a:off x="49322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5</a:t>
            </a:r>
            <a:endParaRPr/>
          </a:p>
        </p:txBody>
      </p:sp>
      <p:sp>
        <p:nvSpPr>
          <p:cNvPr id="249" name="Google Shape;249;p34"/>
          <p:cNvSpPr txBox="1"/>
          <p:nvPr>
            <p:ph idx="1" type="body"/>
          </p:nvPr>
        </p:nvSpPr>
        <p:spPr>
          <a:xfrm>
            <a:off x="57756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7</a:t>
            </a:r>
            <a:endParaRPr/>
          </a:p>
        </p:txBody>
      </p:sp>
      <p:sp>
        <p:nvSpPr>
          <p:cNvPr id="250" name="Google Shape;250;p34"/>
          <p:cNvSpPr txBox="1"/>
          <p:nvPr>
            <p:ph idx="1" type="body"/>
          </p:nvPr>
        </p:nvSpPr>
        <p:spPr>
          <a:xfrm>
            <a:off x="6771150" y="329887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6</a:t>
            </a:r>
            <a:endParaRPr/>
          </a:p>
        </p:txBody>
      </p:sp>
      <p:sp>
        <p:nvSpPr>
          <p:cNvPr id="251" name="Google Shape;251;p34"/>
          <p:cNvSpPr txBox="1"/>
          <p:nvPr>
            <p:ph idx="1" type="body"/>
          </p:nvPr>
        </p:nvSpPr>
        <p:spPr>
          <a:xfrm>
            <a:off x="5126425"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5</a:t>
            </a:r>
            <a:endParaRPr/>
          </a:p>
        </p:txBody>
      </p:sp>
      <p:sp>
        <p:nvSpPr>
          <p:cNvPr id="252" name="Google Shape;252;p34"/>
          <p:cNvSpPr txBox="1"/>
          <p:nvPr>
            <p:ph idx="1" type="body"/>
          </p:nvPr>
        </p:nvSpPr>
        <p:spPr>
          <a:xfrm>
            <a:off x="57756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6</a:t>
            </a:r>
            <a:endParaRPr/>
          </a:p>
        </p:txBody>
      </p:sp>
      <p:sp>
        <p:nvSpPr>
          <p:cNvPr id="253" name="Google Shape;253;p34"/>
          <p:cNvSpPr txBox="1"/>
          <p:nvPr>
            <p:ph idx="1" type="body"/>
          </p:nvPr>
        </p:nvSpPr>
        <p:spPr>
          <a:xfrm>
            <a:off x="6771150"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7</a:t>
            </a:r>
            <a:endParaRPr/>
          </a:p>
        </p:txBody>
      </p:sp>
      <p:sp>
        <p:nvSpPr>
          <p:cNvPr id="254" name="Google Shape;254;p34"/>
          <p:cNvSpPr txBox="1"/>
          <p:nvPr>
            <p:ph idx="1" type="body"/>
          </p:nvPr>
        </p:nvSpPr>
        <p:spPr>
          <a:xfrm>
            <a:off x="4810338" y="1472025"/>
            <a:ext cx="31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4</a:t>
            </a:r>
            <a:endParaRPr/>
          </a:p>
        </p:txBody>
      </p:sp>
      <p:sp>
        <p:nvSpPr>
          <p:cNvPr id="255" name="Google Shape;255;p34"/>
          <p:cNvSpPr txBox="1"/>
          <p:nvPr>
            <p:ph idx="1" type="body"/>
          </p:nvPr>
        </p:nvSpPr>
        <p:spPr>
          <a:xfrm>
            <a:off x="1497700" y="3879900"/>
            <a:ext cx="4738200" cy="8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1	2	3	4	5	6	7</a:t>
            </a:r>
            <a:endParaRPr/>
          </a:p>
          <a:p>
            <a:pPr indent="0" lvl="0" marL="0" rtl="0" algn="l">
              <a:lnSpc>
                <a:spcPct val="100000"/>
              </a:lnSpc>
              <a:spcBef>
                <a:spcPts val="1600"/>
              </a:spcBef>
              <a:spcAft>
                <a:spcPts val="1600"/>
              </a:spcAft>
              <a:buNone/>
            </a:pPr>
            <a:r>
              <a:rPr lang="en"/>
              <a:t>1	2	2	3	5	7	6</a:t>
            </a:r>
            <a:endParaRPr/>
          </a:p>
        </p:txBody>
      </p:sp>
      <p:sp>
        <p:nvSpPr>
          <p:cNvPr id="256" name="Google Shape;256;p34"/>
          <p:cNvSpPr txBox="1"/>
          <p:nvPr>
            <p:ph idx="1" type="body"/>
          </p:nvPr>
        </p:nvSpPr>
        <p:spPr>
          <a:xfrm>
            <a:off x="311700" y="3879900"/>
            <a:ext cx="94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corpus: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MultiCluster - Algorithm</a:t>
            </a:r>
            <a:endParaRPr/>
          </a:p>
          <a:p>
            <a:pPr indent="0" lvl="0" marL="0" rtl="0" algn="l">
              <a:spcBef>
                <a:spcPts val="0"/>
              </a:spcBef>
              <a:spcAft>
                <a:spcPts val="0"/>
              </a:spcAft>
              <a:buNone/>
            </a:pPr>
            <a:r>
              <a:t/>
            </a:r>
            <a:endParaRPr/>
          </a:p>
        </p:txBody>
      </p:sp>
      <p:pic>
        <p:nvPicPr>
          <p:cNvPr id="262" name="Google Shape;262;p35"/>
          <p:cNvPicPr preferRelativeResize="0"/>
          <p:nvPr/>
        </p:nvPicPr>
        <p:blipFill>
          <a:blip r:embed="rId3">
            <a:alphaModFix/>
          </a:blip>
          <a:stretch>
            <a:fillRect/>
          </a:stretch>
        </p:blipFill>
        <p:spPr>
          <a:xfrm>
            <a:off x="1753400" y="1844613"/>
            <a:ext cx="5637201" cy="1454275"/>
          </a:xfrm>
          <a:prstGeom prst="rect">
            <a:avLst/>
          </a:prstGeom>
          <a:noFill/>
          <a:ln>
            <a:noFill/>
          </a:ln>
        </p:spPr>
      </p:pic>
      <p:sp>
        <p:nvSpPr>
          <p:cNvPr id="263" name="Google Shape;263;p35"/>
          <p:cNvSpPr txBox="1"/>
          <p:nvPr>
            <p:ph idx="1" type="body"/>
          </p:nvPr>
        </p:nvSpPr>
        <p:spPr>
          <a:xfrm>
            <a:off x="1497700" y="3879900"/>
            <a:ext cx="4738200" cy="8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1	2	3	4	5	6	7</a:t>
            </a:r>
            <a:endParaRPr/>
          </a:p>
          <a:p>
            <a:pPr indent="0" lvl="0" marL="0" rtl="0" algn="l">
              <a:lnSpc>
                <a:spcPct val="100000"/>
              </a:lnSpc>
              <a:spcBef>
                <a:spcPts val="1600"/>
              </a:spcBef>
              <a:spcAft>
                <a:spcPts val="1600"/>
              </a:spcAft>
              <a:buNone/>
            </a:pPr>
            <a:r>
              <a:rPr lang="en"/>
              <a:t>1	2	2	3	5	7	6</a:t>
            </a:r>
            <a:endParaRPr/>
          </a:p>
        </p:txBody>
      </p:sp>
      <p:sp>
        <p:nvSpPr>
          <p:cNvPr id="264" name="Google Shape;264;p35"/>
          <p:cNvSpPr txBox="1"/>
          <p:nvPr>
            <p:ph idx="1" type="body"/>
          </p:nvPr>
        </p:nvSpPr>
        <p:spPr>
          <a:xfrm>
            <a:off x="311700" y="3879900"/>
            <a:ext cx="94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corpus: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MultiCluster - Cons?</a:t>
            </a:r>
            <a:endParaRPr/>
          </a:p>
          <a:p>
            <a:pPr indent="0" lvl="0" marL="0" rtl="0" algn="l">
              <a:spcBef>
                <a:spcPts val="0"/>
              </a:spcBef>
              <a:spcAft>
                <a:spcPts val="0"/>
              </a:spcAft>
              <a:buNone/>
            </a:pPr>
            <a:r>
              <a:t/>
            </a:r>
            <a:endParaRPr/>
          </a:p>
        </p:txBody>
      </p:sp>
      <p:pic>
        <p:nvPicPr>
          <p:cNvPr id="270" name="Google Shape;270;p36"/>
          <p:cNvPicPr preferRelativeResize="0"/>
          <p:nvPr/>
        </p:nvPicPr>
        <p:blipFill>
          <a:blip r:embed="rId3">
            <a:alphaModFix/>
          </a:blip>
          <a:stretch>
            <a:fillRect/>
          </a:stretch>
        </p:blipFill>
        <p:spPr>
          <a:xfrm>
            <a:off x="1753400" y="1844613"/>
            <a:ext cx="5637201" cy="1454275"/>
          </a:xfrm>
          <a:prstGeom prst="rect">
            <a:avLst/>
          </a:prstGeom>
          <a:noFill/>
          <a:ln>
            <a:noFill/>
          </a:ln>
        </p:spPr>
      </p:pic>
      <p:sp>
        <p:nvSpPr>
          <p:cNvPr id="271" name="Google Shape;271;p36"/>
          <p:cNvSpPr txBox="1"/>
          <p:nvPr>
            <p:ph idx="1" type="body"/>
          </p:nvPr>
        </p:nvSpPr>
        <p:spPr>
          <a:xfrm>
            <a:off x="1497700" y="3879900"/>
            <a:ext cx="4738200" cy="8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1	2	3	4	5	6	7</a:t>
            </a:r>
            <a:endParaRPr/>
          </a:p>
          <a:p>
            <a:pPr indent="0" lvl="0" marL="0" rtl="0" algn="l">
              <a:lnSpc>
                <a:spcPct val="100000"/>
              </a:lnSpc>
              <a:spcBef>
                <a:spcPts val="1600"/>
              </a:spcBef>
              <a:spcAft>
                <a:spcPts val="1600"/>
              </a:spcAft>
              <a:buNone/>
            </a:pPr>
            <a:r>
              <a:rPr lang="en"/>
              <a:t>1	2	2	3	5	7	6</a:t>
            </a:r>
            <a:endParaRPr/>
          </a:p>
        </p:txBody>
      </p:sp>
      <p:sp>
        <p:nvSpPr>
          <p:cNvPr id="272" name="Google Shape;272;p36"/>
          <p:cNvSpPr txBox="1"/>
          <p:nvPr>
            <p:ph idx="1" type="body"/>
          </p:nvPr>
        </p:nvSpPr>
        <p:spPr>
          <a:xfrm>
            <a:off x="311700" y="3879900"/>
            <a:ext cx="94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 corpus: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(2013) - </a:t>
            </a:r>
            <a:r>
              <a:rPr lang="en"/>
              <a:t>Supervised MWE</a:t>
            </a:r>
            <a:endParaRPr/>
          </a:p>
        </p:txBody>
      </p:sp>
      <p:pic>
        <p:nvPicPr>
          <p:cNvPr id="278" name="Google Shape;278;p37"/>
          <p:cNvPicPr preferRelativeResize="0"/>
          <p:nvPr/>
        </p:nvPicPr>
        <p:blipFill>
          <a:blip r:embed="rId3">
            <a:alphaModFix/>
          </a:blip>
          <a:stretch>
            <a:fillRect/>
          </a:stretch>
        </p:blipFill>
        <p:spPr>
          <a:xfrm>
            <a:off x="1052513" y="1604963"/>
            <a:ext cx="7038975" cy="193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 Linear mapping between embeddings (slide from Rui Zhang)</a:t>
            </a:r>
            <a:endParaRPr/>
          </a:p>
        </p:txBody>
      </p:sp>
      <p:pic>
        <p:nvPicPr>
          <p:cNvPr id="284" name="Google Shape;284;p38"/>
          <p:cNvPicPr preferRelativeResize="0"/>
          <p:nvPr/>
        </p:nvPicPr>
        <p:blipFill>
          <a:blip r:embed="rId3">
            <a:alphaModFix/>
          </a:blip>
          <a:stretch>
            <a:fillRect/>
          </a:stretch>
        </p:blipFill>
        <p:spPr>
          <a:xfrm>
            <a:off x="1920038" y="1720778"/>
            <a:ext cx="5303924" cy="1859825"/>
          </a:xfrm>
          <a:prstGeom prst="rect">
            <a:avLst/>
          </a:prstGeom>
          <a:noFill/>
          <a:ln>
            <a:noFill/>
          </a:ln>
        </p:spPr>
      </p:pic>
      <p:sp>
        <p:nvSpPr>
          <p:cNvPr id="285" name="Google Shape;285;p38"/>
          <p:cNvSpPr txBox="1"/>
          <p:nvPr/>
        </p:nvSpPr>
        <p:spPr>
          <a:xfrm>
            <a:off x="7087875" y="4894500"/>
            <a:ext cx="2056200" cy="24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https://arxiv.org/pdf/1710.04087.pdf</a:t>
            </a:r>
            <a:endParaRPr sz="900"/>
          </a:p>
        </p:txBody>
      </p:sp>
      <p:pic>
        <p:nvPicPr>
          <p:cNvPr id="286" name="Google Shape;286;p38"/>
          <p:cNvPicPr preferRelativeResize="0"/>
          <p:nvPr/>
        </p:nvPicPr>
        <p:blipFill>
          <a:blip r:embed="rId4">
            <a:alphaModFix/>
          </a:blip>
          <a:stretch>
            <a:fillRect/>
          </a:stretch>
        </p:blipFill>
        <p:spPr>
          <a:xfrm>
            <a:off x="3228838" y="3712375"/>
            <a:ext cx="2686326" cy="1088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results</a:t>
            </a:r>
            <a:endParaRPr/>
          </a:p>
        </p:txBody>
      </p:sp>
      <p:pic>
        <p:nvPicPr>
          <p:cNvPr id="292" name="Google Shape;292;p39"/>
          <p:cNvPicPr preferRelativeResize="0"/>
          <p:nvPr/>
        </p:nvPicPr>
        <p:blipFill>
          <a:blip r:embed="rId3">
            <a:alphaModFix/>
          </a:blip>
          <a:stretch>
            <a:fillRect/>
          </a:stretch>
        </p:blipFill>
        <p:spPr>
          <a:xfrm>
            <a:off x="557213" y="1781175"/>
            <a:ext cx="8029575" cy="158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MWE - Discussion</a:t>
            </a:r>
            <a:endParaRPr/>
          </a:p>
        </p:txBody>
      </p:sp>
      <p:sp>
        <p:nvSpPr>
          <p:cNvPr id="298" name="Google Shape;298;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do you evaluate MWEs?</a:t>
            </a:r>
            <a:endParaRPr/>
          </a:p>
          <a:p>
            <a:pPr indent="-342900" lvl="0" marL="457200" rtl="0" algn="l">
              <a:spcBef>
                <a:spcPts val="0"/>
              </a:spcBef>
              <a:spcAft>
                <a:spcPts val="0"/>
              </a:spcAft>
              <a:buSzPts val="1800"/>
              <a:buChar char="●"/>
            </a:pPr>
            <a:r>
              <a:rPr lang="en"/>
              <a:t>What are potential drawbacks of MultiCluster? Of Mikolov et al.’s linear mapping?</a:t>
            </a:r>
            <a:endParaRPr/>
          </a:p>
          <a:p>
            <a:pPr indent="-342900" lvl="0" marL="457200" rtl="0" algn="l">
              <a:spcBef>
                <a:spcPts val="0"/>
              </a:spcBef>
              <a:spcAft>
                <a:spcPts val="0"/>
              </a:spcAft>
              <a:buSzPts val="1800"/>
              <a:buChar char="●"/>
            </a:pPr>
            <a:r>
              <a:rPr lang="en"/>
              <a:t>Why might we want an unsupervised approach?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1000"/>
                                        <p:tgtEl>
                                          <p:spTgt spid="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1000"/>
                                        <p:tgtEl>
                                          <p:spTgt spid="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1000"/>
                                        <p:tgtEl>
                                          <p:spTgt spid="2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MWE - Unsupervised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3 (MUSE, 2018) - </a:t>
            </a:r>
            <a:r>
              <a:rPr lang="en"/>
              <a:t>Uns</a:t>
            </a:r>
            <a:r>
              <a:rPr lang="en"/>
              <a:t>upervised BWE</a:t>
            </a:r>
            <a:endParaRPr/>
          </a:p>
        </p:txBody>
      </p:sp>
      <p:pic>
        <p:nvPicPr>
          <p:cNvPr id="309" name="Google Shape;309;p42"/>
          <p:cNvPicPr preferRelativeResize="0"/>
          <p:nvPr/>
        </p:nvPicPr>
        <p:blipFill>
          <a:blip r:embed="rId3">
            <a:alphaModFix/>
          </a:blip>
          <a:stretch>
            <a:fillRect/>
          </a:stretch>
        </p:blipFill>
        <p:spPr>
          <a:xfrm>
            <a:off x="1781175" y="1862138"/>
            <a:ext cx="5581650" cy="141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MWE - Stage setting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410000"/>
            <a:ext cx="8758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Adversarial Two-Player Game (slides from Rui)</a:t>
            </a:r>
            <a:endParaRPr/>
          </a:p>
        </p:txBody>
      </p:sp>
      <p:pic>
        <p:nvPicPr>
          <p:cNvPr id="315" name="Google Shape;315;p43"/>
          <p:cNvPicPr preferRelativeResize="0"/>
          <p:nvPr/>
        </p:nvPicPr>
        <p:blipFill>
          <a:blip r:embed="rId3">
            <a:alphaModFix/>
          </a:blip>
          <a:stretch>
            <a:fillRect/>
          </a:stretch>
        </p:blipFill>
        <p:spPr>
          <a:xfrm>
            <a:off x="914400" y="1170200"/>
            <a:ext cx="7079000" cy="3692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An Adversarial Two-Player Game</a:t>
            </a:r>
            <a:endParaRPr/>
          </a:p>
        </p:txBody>
      </p:sp>
      <p:sp>
        <p:nvSpPr>
          <p:cNvPr id="321" name="Google Shape;321;p44"/>
          <p:cNvSpPr/>
          <p:nvPr/>
        </p:nvSpPr>
        <p:spPr>
          <a:xfrm>
            <a:off x="492775" y="4003925"/>
            <a:ext cx="23202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 source word embedding</a:t>
            </a:r>
            <a:endParaRPr/>
          </a:p>
        </p:txBody>
      </p:sp>
      <p:sp>
        <p:nvSpPr>
          <p:cNvPr id="322" name="Google Shape;322;p44"/>
          <p:cNvSpPr/>
          <p:nvPr/>
        </p:nvSpPr>
        <p:spPr>
          <a:xfrm>
            <a:off x="4057325" y="4003925"/>
            <a:ext cx="23202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 target word embedding</a:t>
            </a:r>
            <a:endParaRPr/>
          </a:p>
        </p:txBody>
      </p:sp>
      <p:sp>
        <p:nvSpPr>
          <p:cNvPr id="323" name="Google Shape;323;p44"/>
          <p:cNvSpPr/>
          <p:nvPr/>
        </p:nvSpPr>
        <p:spPr>
          <a:xfrm>
            <a:off x="754525" y="2833550"/>
            <a:ext cx="1796700" cy="50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 Linear Mapping</a:t>
            </a:r>
            <a:endParaRPr/>
          </a:p>
        </p:txBody>
      </p:sp>
      <p:sp>
        <p:nvSpPr>
          <p:cNvPr id="324" name="Google Shape;324;p44"/>
          <p:cNvSpPr/>
          <p:nvPr/>
        </p:nvSpPr>
        <p:spPr>
          <a:xfrm>
            <a:off x="492775" y="1663175"/>
            <a:ext cx="2320200" cy="5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WX</a:t>
            </a:r>
            <a:endParaRPr/>
          </a:p>
        </p:txBody>
      </p:sp>
      <p:cxnSp>
        <p:nvCxnSpPr>
          <p:cNvPr id="325" name="Google Shape;325;p44"/>
          <p:cNvCxnSpPr>
            <a:stCxn id="321" idx="0"/>
            <a:endCxn id="323" idx="2"/>
          </p:cNvCxnSpPr>
          <p:nvPr/>
        </p:nvCxnSpPr>
        <p:spPr>
          <a:xfrm rot="10800000">
            <a:off x="1652875" y="3342425"/>
            <a:ext cx="0" cy="6615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44"/>
          <p:cNvCxnSpPr>
            <a:stCxn id="323" idx="0"/>
            <a:endCxn id="324" idx="2"/>
          </p:cNvCxnSpPr>
          <p:nvPr/>
        </p:nvCxnSpPr>
        <p:spPr>
          <a:xfrm rot="10800000">
            <a:off x="1652875" y="2172050"/>
            <a:ext cx="0" cy="66150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4"/>
          <p:cNvSpPr/>
          <p:nvPr/>
        </p:nvSpPr>
        <p:spPr>
          <a:xfrm>
            <a:off x="4319075" y="2833550"/>
            <a:ext cx="1796700" cy="50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 Discriminator</a:t>
            </a:r>
            <a:endParaRPr/>
          </a:p>
        </p:txBody>
      </p:sp>
      <p:cxnSp>
        <p:nvCxnSpPr>
          <p:cNvPr id="328" name="Google Shape;328;p44"/>
          <p:cNvCxnSpPr>
            <a:stCxn id="324" idx="3"/>
            <a:endCxn id="327" idx="0"/>
          </p:cNvCxnSpPr>
          <p:nvPr/>
        </p:nvCxnSpPr>
        <p:spPr>
          <a:xfrm>
            <a:off x="2812975" y="1917575"/>
            <a:ext cx="2404500" cy="915900"/>
          </a:xfrm>
          <a:prstGeom prst="bentConnector2">
            <a:avLst/>
          </a:prstGeom>
          <a:noFill/>
          <a:ln cap="flat" cmpd="sng" w="9525">
            <a:solidFill>
              <a:schemeClr val="dk2"/>
            </a:solidFill>
            <a:prstDash val="solid"/>
            <a:round/>
            <a:headEnd len="med" w="med" type="none"/>
            <a:tailEnd len="med" w="med" type="triangle"/>
          </a:ln>
        </p:spPr>
      </p:cxnSp>
      <p:cxnSp>
        <p:nvCxnSpPr>
          <p:cNvPr id="329" name="Google Shape;329;p44"/>
          <p:cNvCxnSpPr>
            <a:stCxn id="322" idx="0"/>
            <a:endCxn id="327" idx="2"/>
          </p:cNvCxnSpPr>
          <p:nvPr/>
        </p:nvCxnSpPr>
        <p:spPr>
          <a:xfrm rot="10800000">
            <a:off x="5217425" y="3342425"/>
            <a:ext cx="0" cy="6615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44"/>
          <p:cNvSpPr/>
          <p:nvPr/>
        </p:nvSpPr>
        <p:spPr>
          <a:xfrm>
            <a:off x="7261900" y="2833550"/>
            <a:ext cx="1796700" cy="5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 or target?</a:t>
            </a:r>
            <a:endParaRPr/>
          </a:p>
        </p:txBody>
      </p:sp>
      <p:cxnSp>
        <p:nvCxnSpPr>
          <p:cNvPr id="331" name="Google Shape;331;p44"/>
          <p:cNvCxnSpPr>
            <a:stCxn id="327" idx="3"/>
            <a:endCxn id="330" idx="1"/>
          </p:cNvCxnSpPr>
          <p:nvPr/>
        </p:nvCxnSpPr>
        <p:spPr>
          <a:xfrm>
            <a:off x="6115775" y="3087950"/>
            <a:ext cx="1146000" cy="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An Adversarial Two-Player Game</a:t>
            </a:r>
            <a:endParaRPr/>
          </a:p>
        </p:txBody>
      </p:sp>
      <p:sp>
        <p:nvSpPr>
          <p:cNvPr id="337" name="Google Shape;337;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Discriminative Objective</a:t>
            </a:r>
            <a:endParaRPr/>
          </a:p>
          <a:p>
            <a:pPr indent="-342900" lvl="0" marL="457200" rtl="0" algn="l">
              <a:spcBef>
                <a:spcPts val="1600"/>
              </a:spcBef>
              <a:spcAft>
                <a:spcPts val="0"/>
              </a:spcAft>
              <a:buSzPts val="1800"/>
              <a:buChar char="●"/>
            </a:pPr>
            <a:r>
              <a:rPr lang="en"/>
              <a:t>Distinguish between WX and 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Linear Mapping Objective</a:t>
            </a:r>
            <a:endParaRPr/>
          </a:p>
          <a:p>
            <a:pPr indent="-342900" lvl="0" marL="457200" rtl="0" algn="l">
              <a:spcBef>
                <a:spcPts val="1600"/>
              </a:spcBef>
              <a:spcAft>
                <a:spcPts val="0"/>
              </a:spcAft>
              <a:buSzPts val="1800"/>
              <a:buChar char="●"/>
            </a:pPr>
            <a:r>
              <a:rPr lang="en"/>
              <a:t>WX is close to Y such that the discriminator cannot distinguish between WX and Y</a:t>
            </a:r>
            <a:endParaRPr/>
          </a:p>
        </p:txBody>
      </p:sp>
      <p:pic>
        <p:nvPicPr>
          <p:cNvPr id="338" name="Google Shape;338;p45"/>
          <p:cNvPicPr preferRelativeResize="0"/>
          <p:nvPr/>
        </p:nvPicPr>
        <p:blipFill>
          <a:blip r:embed="rId3">
            <a:alphaModFix/>
          </a:blip>
          <a:stretch>
            <a:fillRect/>
          </a:stretch>
        </p:blipFill>
        <p:spPr>
          <a:xfrm>
            <a:off x="1325600" y="2158196"/>
            <a:ext cx="6492802" cy="572700"/>
          </a:xfrm>
          <a:prstGeom prst="rect">
            <a:avLst/>
          </a:prstGeom>
          <a:noFill/>
          <a:ln>
            <a:noFill/>
          </a:ln>
        </p:spPr>
      </p:pic>
      <p:pic>
        <p:nvPicPr>
          <p:cNvPr id="339" name="Google Shape;339;p45"/>
          <p:cNvPicPr preferRelativeResize="0"/>
          <p:nvPr/>
        </p:nvPicPr>
        <p:blipFill>
          <a:blip r:embed="rId4">
            <a:alphaModFix/>
          </a:blip>
          <a:stretch>
            <a:fillRect/>
          </a:stretch>
        </p:blipFill>
        <p:spPr>
          <a:xfrm>
            <a:off x="1518488" y="4186023"/>
            <a:ext cx="6107021"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Orthogonality</a:t>
            </a:r>
            <a:endParaRPr/>
          </a:p>
        </p:txBody>
      </p:sp>
      <p:pic>
        <p:nvPicPr>
          <p:cNvPr id="345" name="Google Shape;345;p46"/>
          <p:cNvPicPr preferRelativeResize="0"/>
          <p:nvPr/>
        </p:nvPicPr>
        <p:blipFill>
          <a:blip r:embed="rId3">
            <a:alphaModFix/>
          </a:blip>
          <a:stretch>
            <a:fillRect/>
          </a:stretch>
        </p:blipFill>
        <p:spPr>
          <a:xfrm>
            <a:off x="261938" y="2133600"/>
            <a:ext cx="8620125" cy="87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MUSE - </a:t>
            </a:r>
            <a:r>
              <a:rPr lang="en"/>
              <a:t>Mapping between Two Embedding Spaces</a:t>
            </a:r>
            <a:endParaRPr/>
          </a:p>
        </p:txBody>
      </p:sp>
      <p:pic>
        <p:nvPicPr>
          <p:cNvPr id="351" name="Google Shape;351;p47"/>
          <p:cNvPicPr preferRelativeResize="0"/>
          <p:nvPr/>
        </p:nvPicPr>
        <p:blipFill>
          <a:blip r:embed="rId3">
            <a:alphaModFix/>
          </a:blip>
          <a:stretch>
            <a:fillRect/>
          </a:stretch>
        </p:blipFill>
        <p:spPr>
          <a:xfrm>
            <a:off x="2040763" y="1436687"/>
            <a:ext cx="5062475" cy="2847975"/>
          </a:xfrm>
          <a:prstGeom prst="rect">
            <a:avLst/>
          </a:prstGeom>
          <a:noFill/>
          <a:ln>
            <a:noFill/>
          </a:ln>
        </p:spPr>
      </p:pic>
      <p:sp>
        <p:nvSpPr>
          <p:cNvPr id="352" name="Google Shape;352;p47"/>
          <p:cNvSpPr txBox="1"/>
          <p:nvPr/>
        </p:nvSpPr>
        <p:spPr>
          <a:xfrm>
            <a:off x="1301900" y="4645075"/>
            <a:ext cx="7904400" cy="18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https://code.fb.com/ai-research/unsupervised-machine-translation-a-novel-approach-to-provide-fast-accurate-translations-for-more-languages/</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Refinement procedure</a:t>
            </a:r>
            <a:endParaRPr/>
          </a:p>
        </p:txBody>
      </p:sp>
      <p:sp>
        <p:nvSpPr>
          <p:cNvPr id="358" name="Google Shape;358;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Choose anchor points for a synthetic lexicon</a:t>
            </a:r>
            <a:endParaRPr/>
          </a:p>
          <a:p>
            <a:pPr indent="-342900" lvl="0" marL="457200" rtl="0" algn="l">
              <a:spcBef>
                <a:spcPts val="0"/>
              </a:spcBef>
              <a:spcAft>
                <a:spcPts val="0"/>
              </a:spcAft>
              <a:buSzPts val="1800"/>
              <a:buChar char="●"/>
            </a:pPr>
            <a:r>
              <a:rPr lang="en"/>
              <a:t>Learn a linear map as in Mikolov et al. (2013). (See previous)</a:t>
            </a:r>
            <a:endParaRPr/>
          </a:p>
          <a:p>
            <a:pPr indent="-342900" lvl="0" marL="457200" rtl="0" algn="l">
              <a:spcBef>
                <a:spcPts val="0"/>
              </a:spcBef>
              <a:spcAft>
                <a:spcPts val="0"/>
              </a:spcAft>
              <a:buSzPts val="1800"/>
              <a:buChar char="●"/>
            </a:pPr>
            <a:r>
              <a:rPr lang="en"/>
              <a:t>Anchor points are mutual nearest neighbors via CSLS distance metric. Intuition: mutual nearest neighbors =&gt; more confident in the translation; a smaller, more accurate dictionary will work best for this step.</a:t>
            </a:r>
            <a:endParaRPr/>
          </a:p>
          <a:p>
            <a:pPr indent="-342900" lvl="0" marL="457200" rtl="0" algn="l">
              <a:spcBef>
                <a:spcPts val="0"/>
              </a:spcBef>
              <a:spcAft>
                <a:spcPts val="0"/>
              </a:spcAft>
              <a:buSzPts val="1800"/>
              <a:buChar char="●"/>
            </a:pPr>
            <a:r>
              <a:rPr lang="en"/>
              <a:t>The anchor points can change as the refinement progresses (the refined mapping can closely align words that were distant previously).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1000"/>
                                        <p:tgtEl>
                                          <p:spTgt spid="3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Refinement procedure - visual</a:t>
            </a:r>
            <a:endParaRPr/>
          </a:p>
        </p:txBody>
      </p:sp>
      <p:pic>
        <p:nvPicPr>
          <p:cNvPr id="364" name="Google Shape;364;p49"/>
          <p:cNvPicPr preferRelativeResize="0"/>
          <p:nvPr/>
        </p:nvPicPr>
        <p:blipFill>
          <a:blip r:embed="rId3">
            <a:alphaModFix/>
          </a:blip>
          <a:stretch>
            <a:fillRect/>
          </a:stretch>
        </p:blipFill>
        <p:spPr>
          <a:xfrm>
            <a:off x="3438338" y="1581775"/>
            <a:ext cx="2267325" cy="197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Word Translation</a:t>
            </a:r>
            <a:endParaRPr/>
          </a:p>
          <a:p>
            <a:pPr indent="0" lvl="0" marL="0" rtl="0" algn="l">
              <a:spcBef>
                <a:spcPts val="0"/>
              </a:spcBef>
              <a:spcAft>
                <a:spcPts val="0"/>
              </a:spcAft>
              <a:buNone/>
            </a:pPr>
            <a:r>
              <a:t/>
            </a:r>
            <a:endParaRPr/>
          </a:p>
        </p:txBody>
      </p:sp>
      <p:sp>
        <p:nvSpPr>
          <p:cNvPr id="370" name="Google Shape;370;p50"/>
          <p:cNvSpPr txBox="1"/>
          <p:nvPr>
            <p:ph idx="1" type="body"/>
          </p:nvPr>
        </p:nvSpPr>
        <p:spPr>
          <a:xfrm>
            <a:off x="311700" y="1229875"/>
            <a:ext cx="6069300" cy="60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with Euclidean distance metric: Hubbness</a:t>
            </a:r>
            <a:endParaRPr/>
          </a:p>
        </p:txBody>
      </p:sp>
      <p:sp>
        <p:nvSpPr>
          <p:cNvPr id="371" name="Google Shape;371;p50"/>
          <p:cNvSpPr/>
          <p:nvPr/>
        </p:nvSpPr>
        <p:spPr>
          <a:xfrm>
            <a:off x="2976850" y="245135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0"/>
          <p:cNvSpPr/>
          <p:nvPr/>
        </p:nvSpPr>
        <p:spPr>
          <a:xfrm>
            <a:off x="3434050" y="260375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p:nvPr/>
        </p:nvSpPr>
        <p:spPr>
          <a:xfrm>
            <a:off x="2748250" y="267995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3205450" y="283235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2133725" y="268740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p:nvPr/>
        </p:nvSpPr>
        <p:spPr>
          <a:xfrm>
            <a:off x="4636975" y="268740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p:nvPr/>
        </p:nvSpPr>
        <p:spPr>
          <a:xfrm>
            <a:off x="2654800" y="2317125"/>
            <a:ext cx="1119900" cy="9126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Word Translation</a:t>
            </a:r>
            <a:endParaRPr/>
          </a:p>
          <a:p>
            <a:pPr indent="0" lvl="0" marL="0" rtl="0" algn="l">
              <a:spcBef>
                <a:spcPts val="0"/>
              </a:spcBef>
              <a:spcAft>
                <a:spcPts val="0"/>
              </a:spcAft>
              <a:buNone/>
            </a:pPr>
            <a:r>
              <a:t/>
            </a:r>
            <a:endParaRPr/>
          </a:p>
        </p:txBody>
      </p:sp>
      <p:sp>
        <p:nvSpPr>
          <p:cNvPr id="383" name="Google Shape;383;p51"/>
          <p:cNvSpPr txBox="1"/>
          <p:nvPr>
            <p:ph idx="1" type="body"/>
          </p:nvPr>
        </p:nvSpPr>
        <p:spPr>
          <a:xfrm>
            <a:off x="311700" y="1229875"/>
            <a:ext cx="6069300" cy="7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with Euclidean distance metric: Hubbness</a:t>
            </a:r>
            <a:endParaRPr/>
          </a:p>
          <a:p>
            <a:pPr indent="-342900" lvl="0" marL="457200" rtl="0" algn="l">
              <a:spcBef>
                <a:spcPts val="0"/>
              </a:spcBef>
              <a:spcAft>
                <a:spcPts val="0"/>
              </a:spcAft>
              <a:buSzPts val="1800"/>
              <a:buChar char="●"/>
            </a:pPr>
            <a:r>
              <a:rPr lang="en"/>
              <a:t>Euclidean one-nearest-neighbors translation</a:t>
            </a:r>
            <a:endParaRPr/>
          </a:p>
        </p:txBody>
      </p:sp>
      <p:sp>
        <p:nvSpPr>
          <p:cNvPr id="384" name="Google Shape;384;p51"/>
          <p:cNvSpPr/>
          <p:nvPr/>
        </p:nvSpPr>
        <p:spPr>
          <a:xfrm>
            <a:off x="2976850" y="2451350"/>
            <a:ext cx="274200" cy="274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3434050" y="2603750"/>
            <a:ext cx="274200" cy="274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2748250" y="2679950"/>
            <a:ext cx="274200" cy="274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3205450" y="2832350"/>
            <a:ext cx="274200" cy="274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2133725" y="268740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4636975" y="2687400"/>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522750" y="3925975"/>
            <a:ext cx="274200" cy="2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txBox="1"/>
          <p:nvPr>
            <p:ph idx="1" type="body"/>
          </p:nvPr>
        </p:nvSpPr>
        <p:spPr>
          <a:xfrm>
            <a:off x="926950" y="3785400"/>
            <a:ext cx="5633400" cy="72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No translation, or </a:t>
            </a:r>
            <a:r>
              <a:rPr lang="en"/>
              <a:t>asymmetric</a:t>
            </a:r>
            <a:r>
              <a:rPr lang="en"/>
              <a:t> translation</a:t>
            </a:r>
            <a:endParaRPr/>
          </a:p>
        </p:txBody>
      </p:sp>
      <p:sp>
        <p:nvSpPr>
          <p:cNvPr id="392" name="Google Shape;392;p51"/>
          <p:cNvSpPr/>
          <p:nvPr/>
        </p:nvSpPr>
        <p:spPr>
          <a:xfrm>
            <a:off x="2654800" y="2317125"/>
            <a:ext cx="1119900" cy="9126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Word Translation</a:t>
            </a:r>
            <a:endParaRPr/>
          </a:p>
          <a:p>
            <a:pPr indent="0" lvl="0" marL="0" rtl="0" algn="l">
              <a:spcBef>
                <a:spcPts val="0"/>
              </a:spcBef>
              <a:spcAft>
                <a:spcPts val="0"/>
              </a:spcAft>
              <a:buNone/>
            </a:pPr>
            <a:r>
              <a:t/>
            </a:r>
            <a:endParaRPr/>
          </a:p>
        </p:txBody>
      </p:sp>
      <p:sp>
        <p:nvSpPr>
          <p:cNvPr id="398" name="Google Shape;398;p52"/>
          <p:cNvSpPr txBox="1"/>
          <p:nvPr>
            <p:ph idx="1" type="body"/>
          </p:nvPr>
        </p:nvSpPr>
        <p:spPr>
          <a:xfrm>
            <a:off x="311700" y="1229875"/>
            <a:ext cx="6069300" cy="7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with Euclidean distance metric: Hubbness</a:t>
            </a:r>
            <a:endParaRPr/>
          </a:p>
          <a:p>
            <a:pPr indent="-342900" lvl="0" marL="457200" rtl="0" algn="l">
              <a:spcBef>
                <a:spcPts val="0"/>
              </a:spcBef>
              <a:spcAft>
                <a:spcPts val="0"/>
              </a:spcAft>
              <a:buSzPts val="1800"/>
              <a:buChar char="●"/>
            </a:pPr>
            <a:r>
              <a:rPr lang="en"/>
              <a:t>De-Hubbed one-nearest-neighbors translation</a:t>
            </a:r>
            <a:endParaRPr/>
          </a:p>
        </p:txBody>
      </p:sp>
      <p:sp>
        <p:nvSpPr>
          <p:cNvPr id="399" name="Google Shape;399;p52"/>
          <p:cNvSpPr/>
          <p:nvPr/>
        </p:nvSpPr>
        <p:spPr>
          <a:xfrm>
            <a:off x="3053050" y="23751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2"/>
          <p:cNvSpPr/>
          <p:nvPr/>
        </p:nvSpPr>
        <p:spPr>
          <a:xfrm>
            <a:off x="3967450" y="260375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2"/>
          <p:cNvSpPr/>
          <p:nvPr/>
        </p:nvSpPr>
        <p:spPr>
          <a:xfrm>
            <a:off x="2595850" y="267995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2"/>
          <p:cNvSpPr/>
          <p:nvPr/>
        </p:nvSpPr>
        <p:spPr>
          <a:xfrm>
            <a:off x="3205450" y="28323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
          <p:cNvSpPr/>
          <p:nvPr/>
        </p:nvSpPr>
        <p:spPr>
          <a:xfrm>
            <a:off x="2133725" y="268740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4636975" y="268740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 Setting</a:t>
            </a:r>
            <a:endParaRPr/>
          </a:p>
        </p:txBody>
      </p:sp>
      <p:sp>
        <p:nvSpPr>
          <p:cNvPr id="109" name="Google Shape;109;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Roboto"/>
              <a:buChar char="●"/>
            </a:pPr>
            <a:r>
              <a:rPr lang="en"/>
              <a:t>Monolingual word embeddings</a:t>
            </a:r>
            <a:endParaRPr/>
          </a:p>
          <a:p>
            <a:pPr indent="-342900" lvl="0" marL="457200" marR="0" rtl="0" algn="l">
              <a:lnSpc>
                <a:spcPct val="115000"/>
              </a:lnSpc>
              <a:spcBef>
                <a:spcPts val="0"/>
              </a:spcBef>
              <a:spcAft>
                <a:spcPts val="0"/>
              </a:spcAft>
              <a:buSzPts val="1800"/>
              <a:buChar char="●"/>
            </a:pPr>
            <a:r>
              <a:rPr lang="en"/>
              <a:t>Multilingual word embeddings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Word Translation</a:t>
            </a:r>
            <a:endParaRPr/>
          </a:p>
          <a:p>
            <a:pPr indent="0" lvl="0" marL="0" rtl="0" algn="l">
              <a:spcBef>
                <a:spcPts val="0"/>
              </a:spcBef>
              <a:spcAft>
                <a:spcPts val="0"/>
              </a:spcAft>
              <a:buNone/>
            </a:pPr>
            <a:r>
              <a:t/>
            </a:r>
            <a:endParaRPr/>
          </a:p>
        </p:txBody>
      </p:sp>
      <p:sp>
        <p:nvSpPr>
          <p:cNvPr id="410" name="Google Shape;410;p53"/>
          <p:cNvSpPr txBox="1"/>
          <p:nvPr>
            <p:ph idx="1" type="body"/>
          </p:nvPr>
        </p:nvSpPr>
        <p:spPr>
          <a:xfrm>
            <a:off x="311700" y="1229875"/>
            <a:ext cx="6069300" cy="7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with Euclidean distance metric: Hubbness</a:t>
            </a:r>
            <a:endParaRPr/>
          </a:p>
          <a:p>
            <a:pPr indent="-342900" lvl="0" marL="457200" rtl="0" algn="l">
              <a:spcBef>
                <a:spcPts val="0"/>
              </a:spcBef>
              <a:spcAft>
                <a:spcPts val="0"/>
              </a:spcAft>
              <a:buSzPts val="1800"/>
              <a:buChar char="●"/>
            </a:pPr>
            <a:r>
              <a:rPr lang="en"/>
              <a:t>De-Hubbed one-nearest-neighbors translation</a:t>
            </a:r>
            <a:endParaRPr/>
          </a:p>
        </p:txBody>
      </p:sp>
      <p:sp>
        <p:nvSpPr>
          <p:cNvPr id="411" name="Google Shape;411;p53"/>
          <p:cNvSpPr/>
          <p:nvPr/>
        </p:nvSpPr>
        <p:spPr>
          <a:xfrm>
            <a:off x="3053050" y="23751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p:nvPr/>
        </p:nvSpPr>
        <p:spPr>
          <a:xfrm>
            <a:off x="3967450" y="260375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3"/>
          <p:cNvSpPr/>
          <p:nvPr/>
        </p:nvSpPr>
        <p:spPr>
          <a:xfrm>
            <a:off x="2595850" y="267995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
          <p:cNvSpPr/>
          <p:nvPr/>
        </p:nvSpPr>
        <p:spPr>
          <a:xfrm>
            <a:off x="3205450" y="28323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p:nvPr/>
        </p:nvSpPr>
        <p:spPr>
          <a:xfrm>
            <a:off x="2133725" y="268740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636975" y="268740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53"/>
          <p:cNvPicPr preferRelativeResize="0"/>
          <p:nvPr/>
        </p:nvPicPr>
        <p:blipFill>
          <a:blip r:embed="rId3">
            <a:alphaModFix/>
          </a:blip>
          <a:stretch>
            <a:fillRect/>
          </a:stretch>
        </p:blipFill>
        <p:spPr>
          <a:xfrm>
            <a:off x="1628050" y="3374425"/>
            <a:ext cx="3429001" cy="620000"/>
          </a:xfrm>
          <a:prstGeom prst="rect">
            <a:avLst/>
          </a:prstGeom>
          <a:noFill/>
          <a:ln>
            <a:noFill/>
          </a:ln>
        </p:spPr>
      </p:pic>
      <p:sp>
        <p:nvSpPr>
          <p:cNvPr id="418" name="Google Shape;418;p53"/>
          <p:cNvSpPr txBox="1"/>
          <p:nvPr/>
        </p:nvSpPr>
        <p:spPr>
          <a:xfrm>
            <a:off x="6678325" y="3575350"/>
            <a:ext cx="2391900" cy="12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Hubbiness measure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Word Translation</a:t>
            </a:r>
            <a:endParaRPr/>
          </a:p>
          <a:p>
            <a:pPr indent="0" lvl="0" marL="0" rtl="0" algn="l">
              <a:spcBef>
                <a:spcPts val="0"/>
              </a:spcBef>
              <a:spcAft>
                <a:spcPts val="0"/>
              </a:spcAft>
              <a:buNone/>
            </a:pPr>
            <a:r>
              <a:t/>
            </a:r>
            <a:endParaRPr/>
          </a:p>
        </p:txBody>
      </p:sp>
      <p:sp>
        <p:nvSpPr>
          <p:cNvPr id="424" name="Google Shape;424;p54"/>
          <p:cNvSpPr txBox="1"/>
          <p:nvPr>
            <p:ph idx="1" type="body"/>
          </p:nvPr>
        </p:nvSpPr>
        <p:spPr>
          <a:xfrm>
            <a:off x="311700" y="1229875"/>
            <a:ext cx="6069300" cy="7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with Euclidean distance metric: Hubbness</a:t>
            </a:r>
            <a:endParaRPr/>
          </a:p>
          <a:p>
            <a:pPr indent="-342900" lvl="0" marL="457200" rtl="0" algn="l">
              <a:spcBef>
                <a:spcPts val="0"/>
              </a:spcBef>
              <a:spcAft>
                <a:spcPts val="0"/>
              </a:spcAft>
              <a:buSzPts val="1800"/>
              <a:buChar char="●"/>
            </a:pPr>
            <a:r>
              <a:rPr lang="en"/>
              <a:t>De-Hubbed one-nearest-neighbors translation</a:t>
            </a:r>
            <a:endParaRPr/>
          </a:p>
        </p:txBody>
      </p:sp>
      <p:sp>
        <p:nvSpPr>
          <p:cNvPr id="425" name="Google Shape;425;p54"/>
          <p:cNvSpPr/>
          <p:nvPr/>
        </p:nvSpPr>
        <p:spPr>
          <a:xfrm>
            <a:off x="3053050" y="23751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4"/>
          <p:cNvSpPr/>
          <p:nvPr/>
        </p:nvSpPr>
        <p:spPr>
          <a:xfrm>
            <a:off x="3967450" y="260375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p:cNvSpPr/>
          <p:nvPr/>
        </p:nvSpPr>
        <p:spPr>
          <a:xfrm>
            <a:off x="2595850" y="267995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4"/>
          <p:cNvSpPr/>
          <p:nvPr/>
        </p:nvSpPr>
        <p:spPr>
          <a:xfrm>
            <a:off x="3205450" y="283235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
          <p:cNvSpPr/>
          <p:nvPr/>
        </p:nvSpPr>
        <p:spPr>
          <a:xfrm>
            <a:off x="2133725" y="268740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p:nvPr/>
        </p:nvSpPr>
        <p:spPr>
          <a:xfrm>
            <a:off x="4636975" y="268740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54"/>
          <p:cNvPicPr preferRelativeResize="0"/>
          <p:nvPr/>
        </p:nvPicPr>
        <p:blipFill>
          <a:blip r:embed="rId3">
            <a:alphaModFix/>
          </a:blip>
          <a:stretch>
            <a:fillRect/>
          </a:stretch>
        </p:blipFill>
        <p:spPr>
          <a:xfrm>
            <a:off x="298537" y="4182152"/>
            <a:ext cx="6088025" cy="442625"/>
          </a:xfrm>
          <a:prstGeom prst="rect">
            <a:avLst/>
          </a:prstGeom>
          <a:noFill/>
          <a:ln>
            <a:noFill/>
          </a:ln>
        </p:spPr>
      </p:pic>
      <p:pic>
        <p:nvPicPr>
          <p:cNvPr id="432" name="Google Shape;432;p54"/>
          <p:cNvPicPr preferRelativeResize="0"/>
          <p:nvPr/>
        </p:nvPicPr>
        <p:blipFill>
          <a:blip r:embed="rId4">
            <a:alphaModFix/>
          </a:blip>
          <a:stretch>
            <a:fillRect/>
          </a:stretch>
        </p:blipFill>
        <p:spPr>
          <a:xfrm>
            <a:off x="1628050" y="3374425"/>
            <a:ext cx="3429001" cy="620000"/>
          </a:xfrm>
          <a:prstGeom prst="rect">
            <a:avLst/>
          </a:prstGeom>
          <a:noFill/>
          <a:ln>
            <a:noFill/>
          </a:ln>
        </p:spPr>
      </p:pic>
      <p:sp>
        <p:nvSpPr>
          <p:cNvPr id="433" name="Google Shape;433;p54"/>
          <p:cNvSpPr txBox="1"/>
          <p:nvPr/>
        </p:nvSpPr>
        <p:spPr>
          <a:xfrm>
            <a:off x="6678325" y="3575350"/>
            <a:ext cx="2391900" cy="12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Hubbiness measure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De-Hubbed distance metric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Word Translation</a:t>
            </a:r>
            <a:endParaRPr/>
          </a:p>
        </p:txBody>
      </p:sp>
      <p:sp>
        <p:nvSpPr>
          <p:cNvPr id="439" name="Google Shape;439;p55"/>
          <p:cNvSpPr txBox="1"/>
          <p:nvPr>
            <p:ph idx="1" type="body"/>
          </p:nvPr>
        </p:nvSpPr>
        <p:spPr>
          <a:xfrm>
            <a:off x="311700" y="1229875"/>
            <a:ext cx="6069300" cy="7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we do even better?</a:t>
            </a:r>
            <a:endParaRPr/>
          </a:p>
        </p:txBody>
      </p:sp>
      <p:sp>
        <p:nvSpPr>
          <p:cNvPr id="440" name="Google Shape;440;p55"/>
          <p:cNvSpPr/>
          <p:nvPr/>
        </p:nvSpPr>
        <p:spPr>
          <a:xfrm>
            <a:off x="3050588" y="268740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5"/>
          <p:cNvSpPr/>
          <p:nvPr/>
        </p:nvSpPr>
        <p:spPr>
          <a:xfrm>
            <a:off x="4011163" y="267995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5"/>
          <p:cNvSpPr/>
          <p:nvPr/>
        </p:nvSpPr>
        <p:spPr>
          <a:xfrm>
            <a:off x="2443450" y="267995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5"/>
          <p:cNvSpPr/>
          <p:nvPr/>
        </p:nvSpPr>
        <p:spPr>
          <a:xfrm>
            <a:off x="3385350" y="268740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p:nvPr/>
        </p:nvSpPr>
        <p:spPr>
          <a:xfrm>
            <a:off x="2133725" y="268740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p:cNvSpPr/>
          <p:nvPr/>
        </p:nvSpPr>
        <p:spPr>
          <a:xfrm>
            <a:off x="4327250" y="268740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a:t>
            </a:r>
            <a:r>
              <a:rPr lang="en"/>
              <a:t>Word Translation</a:t>
            </a:r>
            <a:endParaRPr/>
          </a:p>
        </p:txBody>
      </p:sp>
      <p:sp>
        <p:nvSpPr>
          <p:cNvPr id="451" name="Google Shape;451;p56"/>
          <p:cNvSpPr txBox="1"/>
          <p:nvPr>
            <p:ph idx="1" type="body"/>
          </p:nvPr>
        </p:nvSpPr>
        <p:spPr>
          <a:xfrm>
            <a:off x="311700" y="1229875"/>
            <a:ext cx="6069300" cy="106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we do even better?</a:t>
            </a:r>
            <a:endParaRPr/>
          </a:p>
          <a:p>
            <a:pPr indent="-342900" lvl="0" marL="457200" rtl="0" algn="l">
              <a:spcBef>
                <a:spcPts val="0"/>
              </a:spcBef>
              <a:spcAft>
                <a:spcPts val="0"/>
              </a:spcAft>
              <a:buSzPts val="1800"/>
              <a:buChar char="●"/>
            </a:pPr>
            <a:r>
              <a:rPr lang="en" u="sng">
                <a:solidFill>
                  <a:schemeClr val="hlink"/>
                </a:solidFill>
                <a:hlinkClick r:id="rId3"/>
              </a:rPr>
              <a:t>S</a:t>
            </a:r>
            <a:r>
              <a:rPr lang="en" u="sng">
                <a:solidFill>
                  <a:schemeClr val="hlink"/>
                </a:solidFill>
                <a:hlinkClick r:id="rId4"/>
              </a:rPr>
              <a:t>table matching algorithm</a:t>
            </a:r>
            <a:r>
              <a:rPr lang="en"/>
              <a:t>?</a:t>
            </a:r>
            <a:endParaRPr/>
          </a:p>
          <a:p>
            <a:pPr indent="-317500" lvl="1" marL="914400" rtl="0" algn="l">
              <a:spcBef>
                <a:spcPts val="0"/>
              </a:spcBef>
              <a:spcAft>
                <a:spcPts val="0"/>
              </a:spcAft>
              <a:buSzPts val="1400"/>
              <a:buChar char="○"/>
            </a:pPr>
            <a:r>
              <a:rPr lang="en"/>
              <a:t>Con: O(n^2) vs. </a:t>
            </a:r>
            <a:r>
              <a:rPr lang="en" u="sng">
                <a:solidFill>
                  <a:schemeClr val="hlink"/>
                </a:solidFill>
                <a:hlinkClick r:id="rId5"/>
              </a:rPr>
              <a:t>fast approximate KNN</a:t>
            </a:r>
            <a:endParaRPr/>
          </a:p>
        </p:txBody>
      </p:sp>
      <p:sp>
        <p:nvSpPr>
          <p:cNvPr id="452" name="Google Shape;452;p56"/>
          <p:cNvSpPr/>
          <p:nvPr/>
        </p:nvSpPr>
        <p:spPr>
          <a:xfrm>
            <a:off x="3050588" y="268740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011163" y="267995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2443450" y="267995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3385350" y="2687400"/>
            <a:ext cx="274200" cy="2742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a:off x="2133725" y="2687400"/>
            <a:ext cx="274200" cy="274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p:nvPr/>
        </p:nvSpPr>
        <p:spPr>
          <a:xfrm>
            <a:off x="4327250" y="2687400"/>
            <a:ext cx="274200" cy="2742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MUSE - </a:t>
            </a:r>
            <a:r>
              <a:rPr lang="en"/>
              <a:t>Unsupervised Model Selection</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
        <p:nvSpPr>
          <p:cNvPr id="463" name="Google Shape;463;p57"/>
          <p:cNvSpPr txBox="1"/>
          <p:nvPr>
            <p:ph idx="1" type="body"/>
          </p:nvPr>
        </p:nvSpPr>
        <p:spPr>
          <a:xfrm>
            <a:off x="311700" y="1152475"/>
            <a:ext cx="481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validation criterion is also unsupervised.</a:t>
            </a:r>
            <a:endParaRPr/>
          </a:p>
          <a:p>
            <a:pPr indent="-342900" lvl="0" marL="457200" rtl="0" algn="l">
              <a:spcBef>
                <a:spcPts val="1600"/>
              </a:spcBef>
              <a:spcAft>
                <a:spcPts val="0"/>
              </a:spcAft>
              <a:buSzPts val="1800"/>
              <a:buChar char="●"/>
            </a:pPr>
            <a:r>
              <a:rPr lang="en"/>
              <a:t>Cannot use bilingual aligned data for stopping the train or hyperparameter selection.</a:t>
            </a:r>
            <a:endParaRPr/>
          </a:p>
          <a:p>
            <a:pPr indent="-342900" lvl="0" marL="457200" rtl="0" algn="l">
              <a:spcBef>
                <a:spcPts val="0"/>
              </a:spcBef>
              <a:spcAft>
                <a:spcPts val="0"/>
              </a:spcAft>
              <a:buSzPts val="1800"/>
              <a:buChar char="●"/>
            </a:pPr>
            <a:r>
              <a:rPr lang="en"/>
              <a:t>Use 10K most frequent source words and generate a translation using CSLS.</a:t>
            </a:r>
            <a:endParaRPr/>
          </a:p>
          <a:p>
            <a:pPr indent="-342900" lvl="0" marL="457200" rtl="0" algn="l">
              <a:spcBef>
                <a:spcPts val="0"/>
              </a:spcBef>
              <a:spcAft>
                <a:spcPts val="0"/>
              </a:spcAft>
              <a:buSzPts val="1800"/>
              <a:buChar char="●"/>
            </a:pPr>
            <a:r>
              <a:rPr lang="en"/>
              <a:t>Use their cosine similarity as a surrogate validation metric.</a:t>
            </a:r>
            <a:endParaRPr/>
          </a:p>
          <a:p>
            <a:pPr indent="-342900" lvl="0" marL="457200" rtl="0" algn="l">
              <a:spcBef>
                <a:spcPts val="0"/>
              </a:spcBef>
              <a:spcAft>
                <a:spcPts val="0"/>
              </a:spcAft>
              <a:buSzPts val="1800"/>
              <a:buChar char="●"/>
            </a:pPr>
            <a:r>
              <a:rPr lang="en"/>
              <a:t>This metric correlates well with the word translation accuracy (see figure).</a:t>
            </a:r>
            <a:endParaRPr/>
          </a:p>
        </p:txBody>
      </p:sp>
      <p:pic>
        <p:nvPicPr>
          <p:cNvPr id="464" name="Google Shape;464;p57"/>
          <p:cNvPicPr preferRelativeResize="0"/>
          <p:nvPr/>
        </p:nvPicPr>
        <p:blipFill>
          <a:blip r:embed="rId3">
            <a:alphaModFix/>
          </a:blip>
          <a:stretch>
            <a:fillRect/>
          </a:stretch>
        </p:blipFill>
        <p:spPr>
          <a:xfrm>
            <a:off x="5124594" y="1473300"/>
            <a:ext cx="3984226" cy="2531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 - Results</a:t>
            </a:r>
            <a:endParaRPr/>
          </a:p>
        </p:txBody>
      </p:sp>
      <p:pic>
        <p:nvPicPr>
          <p:cNvPr id="470" name="Google Shape;470;p58"/>
          <p:cNvPicPr preferRelativeResize="0"/>
          <p:nvPr/>
        </p:nvPicPr>
        <p:blipFill>
          <a:blip r:embed="rId3">
            <a:alphaModFix/>
          </a:blip>
          <a:stretch>
            <a:fillRect/>
          </a:stretch>
        </p:blipFill>
        <p:spPr>
          <a:xfrm>
            <a:off x="1443038" y="1352550"/>
            <a:ext cx="6257925" cy="2438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extend MUSE from BWE to MWE?</a:t>
            </a:r>
            <a:endParaRPr/>
          </a:p>
        </p:txBody>
      </p:sp>
      <p:sp>
        <p:nvSpPr>
          <p:cNvPr id="476" name="Google Shape;476;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some simple ways to extend MUSE to a multilingual setting?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(2018) - Unsupervised MWE</a:t>
            </a:r>
            <a:endParaRPr/>
          </a:p>
        </p:txBody>
      </p:sp>
      <p:pic>
        <p:nvPicPr>
          <p:cNvPr id="482" name="Google Shape;482;p60"/>
          <p:cNvPicPr preferRelativeResize="0"/>
          <p:nvPr/>
        </p:nvPicPr>
        <p:blipFill>
          <a:blip r:embed="rId3">
            <a:alphaModFix/>
          </a:blip>
          <a:stretch>
            <a:fillRect/>
          </a:stretch>
        </p:blipFill>
        <p:spPr>
          <a:xfrm>
            <a:off x="2233613" y="1857375"/>
            <a:ext cx="4676775" cy="1428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xtend MUSE to MWE</a:t>
            </a:r>
            <a:endParaRPr/>
          </a:p>
        </p:txBody>
      </p:sp>
      <p:sp>
        <p:nvSpPr>
          <p:cNvPr id="488" name="Google Shape;488;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BWE-Pivot</a:t>
            </a:r>
            <a:endParaRPr/>
          </a:p>
          <a:p>
            <a:pPr indent="-342900" lvl="0" marL="457200" rtl="0" algn="l">
              <a:spcBef>
                <a:spcPts val="0"/>
              </a:spcBef>
              <a:spcAft>
                <a:spcPts val="0"/>
              </a:spcAft>
              <a:buSzPts val="1800"/>
              <a:buChar char="●"/>
            </a:pPr>
            <a:r>
              <a:rPr lang="en"/>
              <a:t>BWE-Direct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BWE-Pivot</a:t>
            </a:r>
            <a:endParaRPr/>
          </a:p>
        </p:txBody>
      </p:sp>
      <p:pic>
        <p:nvPicPr>
          <p:cNvPr id="494" name="Google Shape;494;p62"/>
          <p:cNvPicPr preferRelativeResize="0"/>
          <p:nvPr/>
        </p:nvPicPr>
        <p:blipFill>
          <a:blip r:embed="rId3">
            <a:alphaModFix/>
          </a:blip>
          <a:stretch>
            <a:fillRect/>
          </a:stretch>
        </p:blipFill>
        <p:spPr>
          <a:xfrm>
            <a:off x="1816453" y="1584350"/>
            <a:ext cx="5333325" cy="2812225"/>
          </a:xfrm>
          <a:prstGeom prst="rect">
            <a:avLst/>
          </a:prstGeom>
          <a:noFill/>
          <a:ln>
            <a:noFill/>
          </a:ln>
        </p:spPr>
      </p:pic>
      <p:cxnSp>
        <p:nvCxnSpPr>
          <p:cNvPr id="495" name="Google Shape;495;p62"/>
          <p:cNvCxnSpPr/>
          <p:nvPr/>
        </p:nvCxnSpPr>
        <p:spPr>
          <a:xfrm>
            <a:off x="3138725" y="2275650"/>
            <a:ext cx="912600" cy="967800"/>
          </a:xfrm>
          <a:prstGeom prst="straightConnector1">
            <a:avLst/>
          </a:prstGeom>
          <a:noFill/>
          <a:ln cap="flat" cmpd="sng" w="9525">
            <a:solidFill>
              <a:schemeClr val="dk2"/>
            </a:solidFill>
            <a:prstDash val="solid"/>
            <a:round/>
            <a:headEnd len="med" w="med" type="none"/>
            <a:tailEnd len="med" w="med" type="triangle"/>
          </a:ln>
        </p:spPr>
      </p:cxnSp>
      <p:cxnSp>
        <p:nvCxnSpPr>
          <p:cNvPr id="496" name="Google Shape;496;p62"/>
          <p:cNvCxnSpPr/>
          <p:nvPr/>
        </p:nvCxnSpPr>
        <p:spPr>
          <a:xfrm flipH="1">
            <a:off x="4231000" y="3326475"/>
            <a:ext cx="1852800" cy="2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Monolingual embeddings - Motivation </a:t>
            </a:r>
            <a:r>
              <a:rPr i="0" lang="en" sz="3300" u="none" cap="none" strike="noStrike">
                <a:solidFill>
                  <a:schemeClr val="dk1"/>
                </a:solidFill>
              </a:rPr>
              <a:t>(Slides from John Bra</a:t>
            </a:r>
            <a:r>
              <a:rPr lang="en"/>
              <a:t>ndt)</a:t>
            </a:r>
            <a:endParaRPr b="0" i="0" sz="3300" u="none" cap="none" strike="noStrike">
              <a:solidFill>
                <a:schemeClr val="dk1"/>
              </a:solidFill>
              <a:latin typeface="Calibri"/>
              <a:ea typeface="Calibri"/>
              <a:cs typeface="Calibri"/>
              <a:sym typeface="Calibri"/>
            </a:endParaRPr>
          </a:p>
        </p:txBody>
      </p:sp>
      <p:sp>
        <p:nvSpPr>
          <p:cNvPr id="115" name="Google Shape;115;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Words do not intrinsically lend themselves to numerical computations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One hot encoding and term-document matrices are sparse solutions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Embeddings are dense representations of words that convey similarity</a:t>
            </a:r>
            <a:endParaRPr sz="1100"/>
          </a:p>
          <a:p>
            <a:pPr indent="-171450" lvl="0" marL="177800" marR="0" rtl="0" algn="l">
              <a:lnSpc>
                <a:spcPct val="90000"/>
              </a:lnSpc>
              <a:spcBef>
                <a:spcPts val="80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There is a need for generalizable and universal embeddings that can be pre-trained on a large general corpus and transferred a to domain-specific corpus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BWE-Pivot: Shortcomings?</a:t>
            </a:r>
            <a:endParaRPr/>
          </a:p>
        </p:txBody>
      </p:sp>
      <p:pic>
        <p:nvPicPr>
          <p:cNvPr id="502" name="Google Shape;502;p63"/>
          <p:cNvPicPr preferRelativeResize="0"/>
          <p:nvPr/>
        </p:nvPicPr>
        <p:blipFill>
          <a:blip r:embed="rId3">
            <a:alphaModFix/>
          </a:blip>
          <a:stretch>
            <a:fillRect/>
          </a:stretch>
        </p:blipFill>
        <p:spPr>
          <a:xfrm>
            <a:off x="1816453" y="1584350"/>
            <a:ext cx="5333325" cy="2812225"/>
          </a:xfrm>
          <a:prstGeom prst="rect">
            <a:avLst/>
          </a:prstGeom>
          <a:noFill/>
          <a:ln>
            <a:noFill/>
          </a:ln>
        </p:spPr>
      </p:pic>
      <p:cxnSp>
        <p:nvCxnSpPr>
          <p:cNvPr id="503" name="Google Shape;503;p63"/>
          <p:cNvCxnSpPr/>
          <p:nvPr/>
        </p:nvCxnSpPr>
        <p:spPr>
          <a:xfrm>
            <a:off x="3138725" y="2275650"/>
            <a:ext cx="912600" cy="9678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63"/>
          <p:cNvCxnSpPr/>
          <p:nvPr/>
        </p:nvCxnSpPr>
        <p:spPr>
          <a:xfrm flipH="1">
            <a:off x="4231000" y="3326475"/>
            <a:ext cx="1852800" cy="2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BWE-Pivot: Shortcomings</a:t>
            </a:r>
            <a:endParaRPr/>
          </a:p>
        </p:txBody>
      </p:sp>
      <p:sp>
        <p:nvSpPr>
          <p:cNvPr id="510" name="Google Shape;510;p6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languages like French and Italian converted into a less similar language like English =&gt; lower quality MWEs.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BWE-Direct</a:t>
            </a:r>
            <a:endParaRPr/>
          </a:p>
        </p:txBody>
      </p:sp>
      <p:pic>
        <p:nvPicPr>
          <p:cNvPr id="516" name="Google Shape;516;p65"/>
          <p:cNvPicPr preferRelativeResize="0"/>
          <p:nvPr/>
        </p:nvPicPr>
        <p:blipFill>
          <a:blip r:embed="rId3">
            <a:alphaModFix/>
          </a:blip>
          <a:stretch>
            <a:fillRect/>
          </a:stretch>
        </p:blipFill>
        <p:spPr>
          <a:xfrm>
            <a:off x="1816453" y="1584350"/>
            <a:ext cx="5333325" cy="2812225"/>
          </a:xfrm>
          <a:prstGeom prst="rect">
            <a:avLst/>
          </a:prstGeom>
          <a:noFill/>
          <a:ln>
            <a:noFill/>
          </a:ln>
        </p:spPr>
      </p:pic>
      <p:cxnSp>
        <p:nvCxnSpPr>
          <p:cNvPr id="517" name="Google Shape;517;p65"/>
          <p:cNvCxnSpPr/>
          <p:nvPr/>
        </p:nvCxnSpPr>
        <p:spPr>
          <a:xfrm>
            <a:off x="3124900" y="2248000"/>
            <a:ext cx="940500" cy="9954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65"/>
          <p:cNvCxnSpPr/>
          <p:nvPr/>
        </p:nvCxnSpPr>
        <p:spPr>
          <a:xfrm>
            <a:off x="4244850" y="3326475"/>
            <a:ext cx="1825200" cy="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65"/>
          <p:cNvCxnSpPr/>
          <p:nvPr/>
        </p:nvCxnSpPr>
        <p:spPr>
          <a:xfrm>
            <a:off x="3180200" y="2261825"/>
            <a:ext cx="2917500" cy="99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BWE-Direct: Shortcomings?</a:t>
            </a:r>
            <a:endParaRPr/>
          </a:p>
        </p:txBody>
      </p:sp>
      <p:pic>
        <p:nvPicPr>
          <p:cNvPr id="525" name="Google Shape;525;p66"/>
          <p:cNvPicPr preferRelativeResize="0"/>
          <p:nvPr/>
        </p:nvPicPr>
        <p:blipFill>
          <a:blip r:embed="rId3">
            <a:alphaModFix/>
          </a:blip>
          <a:stretch>
            <a:fillRect/>
          </a:stretch>
        </p:blipFill>
        <p:spPr>
          <a:xfrm>
            <a:off x="1816453" y="1584350"/>
            <a:ext cx="5333325" cy="2812225"/>
          </a:xfrm>
          <a:prstGeom prst="rect">
            <a:avLst/>
          </a:prstGeom>
          <a:noFill/>
          <a:ln>
            <a:noFill/>
          </a:ln>
        </p:spPr>
      </p:pic>
      <p:cxnSp>
        <p:nvCxnSpPr>
          <p:cNvPr id="526" name="Google Shape;526;p66"/>
          <p:cNvCxnSpPr/>
          <p:nvPr/>
        </p:nvCxnSpPr>
        <p:spPr>
          <a:xfrm>
            <a:off x="3124900" y="2248000"/>
            <a:ext cx="940500" cy="9954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66"/>
          <p:cNvCxnSpPr/>
          <p:nvPr/>
        </p:nvCxnSpPr>
        <p:spPr>
          <a:xfrm>
            <a:off x="4244850" y="3326475"/>
            <a:ext cx="1825200" cy="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66"/>
          <p:cNvCxnSpPr/>
          <p:nvPr/>
        </p:nvCxnSpPr>
        <p:spPr>
          <a:xfrm>
            <a:off x="3180200" y="2261825"/>
            <a:ext cx="2917500" cy="99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BWE-Direct: Shortcomings?</a:t>
            </a:r>
            <a:endParaRPr/>
          </a:p>
        </p:txBody>
      </p:sp>
      <p:sp>
        <p:nvSpPr>
          <p:cNvPr id="534" name="Google Shape;534;p6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Runtime: For N languages, N choose 2 pairs =&gt; O(N^2) training.</a:t>
            </a:r>
            <a:endParaRPr/>
          </a:p>
          <a:p>
            <a:pPr indent="-342900" lvl="0" marL="457200" rtl="0" algn="l">
              <a:spcBef>
                <a:spcPts val="0"/>
              </a:spcBef>
              <a:spcAft>
                <a:spcPts val="0"/>
              </a:spcAft>
              <a:buSzPts val="1800"/>
              <a:buChar char="●"/>
            </a:pPr>
            <a:r>
              <a:rPr lang="en"/>
              <a:t>Quality: Translating French to Italian, other romance languages like Spanish can add information and improve embeddings.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Major contributions</a:t>
            </a:r>
            <a:endParaRPr/>
          </a:p>
        </p:txBody>
      </p:sp>
      <p:pic>
        <p:nvPicPr>
          <p:cNvPr id="540" name="Google Shape;540;p68"/>
          <p:cNvPicPr preferRelativeResize="0"/>
          <p:nvPr/>
        </p:nvPicPr>
        <p:blipFill>
          <a:blip r:embed="rId3">
            <a:alphaModFix/>
          </a:blip>
          <a:stretch>
            <a:fillRect/>
          </a:stretch>
        </p:blipFill>
        <p:spPr>
          <a:xfrm>
            <a:off x="568625" y="1170200"/>
            <a:ext cx="8141050" cy="3179450"/>
          </a:xfrm>
          <a:prstGeom prst="rect">
            <a:avLst/>
          </a:prstGeom>
          <a:noFill/>
          <a:ln>
            <a:noFill/>
          </a:ln>
        </p:spPr>
      </p:pic>
      <p:sp>
        <p:nvSpPr>
          <p:cNvPr id="541" name="Google Shape;541;p68"/>
          <p:cNvSpPr txBox="1"/>
          <p:nvPr/>
        </p:nvSpPr>
        <p:spPr>
          <a:xfrm>
            <a:off x="1230650" y="4442550"/>
            <a:ext cx="4687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https://github.com/ccsasuke/umwe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Major contributions</a:t>
            </a:r>
            <a:endParaRPr/>
          </a:p>
        </p:txBody>
      </p:sp>
      <p:sp>
        <p:nvSpPr>
          <p:cNvPr id="547" name="Google Shape;547;p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MAT algorithm extends MUSE-style adversarial training</a:t>
            </a:r>
            <a:endParaRPr/>
          </a:p>
          <a:p>
            <a:pPr indent="-342900" lvl="0" marL="457200" rtl="0" algn="l">
              <a:spcBef>
                <a:spcPts val="0"/>
              </a:spcBef>
              <a:spcAft>
                <a:spcPts val="0"/>
              </a:spcAft>
              <a:buSzPts val="1800"/>
              <a:buChar char="●"/>
            </a:pPr>
            <a:r>
              <a:rPr lang="en"/>
              <a:t>MPSE algorithm extends MUSE anchor-points</a:t>
            </a:r>
            <a:endParaRPr/>
          </a:p>
          <a:p>
            <a:pPr indent="-342900" lvl="0" marL="457200" rtl="0" algn="l">
              <a:spcBef>
                <a:spcPts val="0"/>
              </a:spcBef>
              <a:spcAft>
                <a:spcPts val="0"/>
              </a:spcAft>
              <a:buSzPts val="1800"/>
              <a:buChar char="●"/>
            </a:pPr>
            <a:r>
              <a:rPr lang="en"/>
              <a:t>Unsupervised Multilingual Validation extends MUSE unsupervised validation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MAT</a:t>
            </a:r>
            <a:endParaRPr/>
          </a:p>
        </p:txBody>
      </p:sp>
      <p:sp>
        <p:nvSpPr>
          <p:cNvPr id="553" name="Google Shape;553;p7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Analogous to MUSE linear mapping between source and target to fool a discriminator.</a:t>
            </a:r>
            <a:endParaRPr/>
          </a:p>
          <a:p>
            <a:pPr indent="-342900" lvl="0" marL="457200" rtl="0" algn="l">
              <a:spcBef>
                <a:spcPts val="0"/>
              </a:spcBef>
              <a:spcAft>
                <a:spcPts val="0"/>
              </a:spcAft>
              <a:buSzPts val="1800"/>
              <a:buChar char="●"/>
            </a:pPr>
            <a:r>
              <a:rPr lang="en"/>
              <a:t>Many languages take turns acting as source and target; each have their own map and discriminator.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a:t>
            </a:r>
            <a:r>
              <a:rPr lang="en"/>
              <a:t>: Architecture</a:t>
            </a:r>
            <a:endParaRPr/>
          </a:p>
        </p:txBody>
      </p:sp>
      <p:pic>
        <p:nvPicPr>
          <p:cNvPr id="559" name="Google Shape;559;p71"/>
          <p:cNvPicPr preferRelativeResize="0"/>
          <p:nvPr/>
        </p:nvPicPr>
        <p:blipFill>
          <a:blip r:embed="rId3">
            <a:alphaModFix/>
          </a:blip>
          <a:stretch>
            <a:fillRect/>
          </a:stretch>
        </p:blipFill>
        <p:spPr>
          <a:xfrm>
            <a:off x="428925" y="1170200"/>
            <a:ext cx="2019300" cy="3619500"/>
          </a:xfrm>
          <a:prstGeom prst="rect">
            <a:avLst/>
          </a:prstGeom>
          <a:noFill/>
          <a:ln>
            <a:noFill/>
          </a:ln>
        </p:spPr>
      </p:pic>
      <p:sp>
        <p:nvSpPr>
          <p:cNvPr id="560" name="Google Shape;560;p71"/>
          <p:cNvSpPr txBox="1"/>
          <p:nvPr>
            <p:ph idx="1" type="body"/>
          </p:nvPr>
        </p:nvSpPr>
        <p:spPr>
          <a:xfrm>
            <a:off x="2903675" y="1001275"/>
            <a:ext cx="5928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discriminator per language differentiates embeddings from the language vs. those “converted” from another.</a:t>
            </a:r>
            <a:endParaRPr/>
          </a:p>
          <a:p>
            <a:pPr indent="-342900" lvl="0" marL="457200" rtl="0" algn="l">
              <a:spcBef>
                <a:spcPts val="0"/>
              </a:spcBef>
              <a:spcAft>
                <a:spcPts val="0"/>
              </a:spcAft>
              <a:buSzPts val="1800"/>
              <a:buChar char="●"/>
            </a:pPr>
            <a:r>
              <a:rPr lang="en"/>
              <a:t>“Conversion” involves mapping to a shared space, then inverting the target language’s encoder to decode into the target embedding space.</a:t>
            </a:r>
            <a:endParaRPr/>
          </a:p>
          <a:p>
            <a:pPr indent="-342900" lvl="0" marL="457200" rtl="0" algn="l">
              <a:spcBef>
                <a:spcPts val="0"/>
              </a:spcBef>
              <a:spcAft>
                <a:spcPts val="0"/>
              </a:spcAft>
              <a:buSzPts val="1800"/>
              <a:buChar char="●"/>
            </a:pPr>
            <a:r>
              <a:rPr lang="en"/>
              <a:t>A good encoder helps other decoders fool their discriminators, and (when inverted) decodes the output of other encoders fool its own discriminator.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Objective and training</a:t>
            </a:r>
            <a:endParaRPr/>
          </a:p>
        </p:txBody>
      </p:sp>
      <p:pic>
        <p:nvPicPr>
          <p:cNvPr id="566" name="Google Shape;566;p72"/>
          <p:cNvPicPr preferRelativeResize="0"/>
          <p:nvPr/>
        </p:nvPicPr>
        <p:blipFill>
          <a:blip r:embed="rId3">
            <a:alphaModFix/>
          </a:blip>
          <a:stretch>
            <a:fillRect/>
          </a:stretch>
        </p:blipFill>
        <p:spPr>
          <a:xfrm>
            <a:off x="600063" y="1564725"/>
            <a:ext cx="2286000" cy="752475"/>
          </a:xfrm>
          <a:prstGeom prst="rect">
            <a:avLst/>
          </a:prstGeom>
          <a:noFill/>
          <a:ln>
            <a:noFill/>
          </a:ln>
        </p:spPr>
      </p:pic>
      <p:pic>
        <p:nvPicPr>
          <p:cNvPr id="567" name="Google Shape;567;p72"/>
          <p:cNvPicPr preferRelativeResize="0"/>
          <p:nvPr/>
        </p:nvPicPr>
        <p:blipFill>
          <a:blip r:embed="rId4">
            <a:alphaModFix/>
          </a:blip>
          <a:stretch>
            <a:fillRect/>
          </a:stretch>
        </p:blipFill>
        <p:spPr>
          <a:xfrm>
            <a:off x="4475225" y="1170200"/>
            <a:ext cx="2628900" cy="3638550"/>
          </a:xfrm>
          <a:prstGeom prst="rect">
            <a:avLst/>
          </a:prstGeom>
          <a:noFill/>
          <a:ln>
            <a:noFill/>
          </a:ln>
        </p:spPr>
      </p:pic>
      <p:pic>
        <p:nvPicPr>
          <p:cNvPr id="568" name="Google Shape;568;p72"/>
          <p:cNvPicPr preferRelativeResize="0"/>
          <p:nvPr/>
        </p:nvPicPr>
        <p:blipFill>
          <a:blip r:embed="rId5">
            <a:alphaModFix/>
          </a:blip>
          <a:stretch>
            <a:fillRect/>
          </a:stretch>
        </p:blipFill>
        <p:spPr>
          <a:xfrm>
            <a:off x="519100" y="2977950"/>
            <a:ext cx="2447925" cy="40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Monolingual embeddings - </a:t>
            </a:r>
            <a:r>
              <a:rPr b="0" i="0" lang="en" sz="3300" u="none" cap="none" strike="noStrike">
                <a:solidFill>
                  <a:schemeClr val="dk1"/>
                </a:solidFill>
                <a:latin typeface="Calibri"/>
                <a:ea typeface="Calibri"/>
                <a:cs typeface="Calibri"/>
                <a:sym typeface="Calibri"/>
              </a:rPr>
              <a:t>Background</a:t>
            </a:r>
            <a:endParaRPr b="0" i="0" sz="3300" u="none" cap="none" strike="noStrike">
              <a:solidFill>
                <a:schemeClr val="dk1"/>
              </a:solidFill>
              <a:latin typeface="Calibri"/>
              <a:ea typeface="Calibri"/>
              <a:cs typeface="Calibri"/>
              <a:sym typeface="Calibri"/>
            </a:endParaRPr>
          </a:p>
        </p:txBody>
      </p:sp>
      <p:sp>
        <p:nvSpPr>
          <p:cNvPr id="121" name="Google Shape;121;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i="0" lang="en" sz="2100" u="none" cap="none" strike="noStrike">
                <a:solidFill>
                  <a:schemeClr val="dk1"/>
                </a:solidFill>
              </a:rPr>
              <a:t>Embeddings encode words or sentences into dense vectors. </a:t>
            </a:r>
            <a:endParaRPr i="0" sz="2100" u="none" cap="none" strike="noStrike">
              <a:solidFill>
                <a:schemeClr val="dk1"/>
              </a:solidFill>
            </a:endParaRPr>
          </a:p>
          <a:p>
            <a:pPr indent="-171450" lvl="0" marL="177800" marR="0" rtl="0" algn="l">
              <a:lnSpc>
                <a:spcPct val="90000"/>
              </a:lnSpc>
              <a:spcBef>
                <a:spcPts val="0"/>
              </a:spcBef>
              <a:spcAft>
                <a:spcPts val="0"/>
              </a:spcAft>
              <a:buClr>
                <a:schemeClr val="dk1"/>
              </a:buClr>
              <a:buSzPts val="2100"/>
              <a:buFont typeface="Arial"/>
              <a:buChar char="•"/>
            </a:pPr>
            <a:r>
              <a:rPr lang="en"/>
              <a:t>word2vec and gloVe are the most common approaches</a:t>
            </a:r>
            <a:endParaRPr/>
          </a:p>
          <a:p>
            <a:pPr indent="-171450" lvl="0" marL="177800" marR="0" rtl="0" algn="l">
              <a:lnSpc>
                <a:spcPct val="90000"/>
              </a:lnSpc>
              <a:spcBef>
                <a:spcPts val="800"/>
              </a:spcBef>
              <a:spcAft>
                <a:spcPts val="0"/>
              </a:spcAft>
              <a:buClr>
                <a:schemeClr val="dk1"/>
              </a:buClr>
              <a:buSzPts val="2100"/>
              <a:buFont typeface="Arial"/>
              <a:buChar char="•"/>
            </a:pPr>
            <a:r>
              <a:rPr lang="en"/>
              <a:t>Word2vec uses</a:t>
            </a:r>
            <a:r>
              <a:rPr i="0" lang="en" sz="2100" u="none" cap="none" strike="noStrike">
                <a:solidFill>
                  <a:schemeClr val="dk1"/>
                </a:solidFill>
              </a:rPr>
              <a:t> the hidden layer of a surrogate shallow neural network where the output is the prediction of a word given its surrounding words or vice versa.</a:t>
            </a:r>
            <a:endParaRPr i="0" sz="2100" u="none" cap="none" strike="noStrike">
              <a:solidFill>
                <a:schemeClr val="dk1"/>
              </a:solidFill>
            </a:endParaRPr>
          </a:p>
          <a:p>
            <a:pPr indent="-171450" lvl="0" marL="177800" marR="0" rtl="0" algn="l">
              <a:lnSpc>
                <a:spcPct val="90000"/>
              </a:lnSpc>
              <a:spcBef>
                <a:spcPts val="800"/>
              </a:spcBef>
              <a:spcAft>
                <a:spcPts val="0"/>
              </a:spcAft>
              <a:buClr>
                <a:schemeClr val="dk1"/>
              </a:buClr>
              <a:buSzPts val="2100"/>
              <a:buFont typeface="Arial"/>
              <a:buChar char="•"/>
            </a:pPr>
            <a:r>
              <a:rPr lang="en"/>
              <a:t>gloVe is a count-based weighted least squares optimization</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Embeddings are a large part of any modern NLP architecture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Sentiment analysis, classification, translation, IR</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Most embeddings are pre-trained and applied with transfer learning</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a:t>
            </a:r>
            <a:r>
              <a:rPr lang="en"/>
              <a:t>: Objective and training</a:t>
            </a:r>
            <a:endParaRPr/>
          </a:p>
        </p:txBody>
      </p:sp>
      <p:pic>
        <p:nvPicPr>
          <p:cNvPr id="574" name="Google Shape;574;p73"/>
          <p:cNvPicPr preferRelativeResize="0"/>
          <p:nvPr/>
        </p:nvPicPr>
        <p:blipFill>
          <a:blip r:embed="rId3">
            <a:alphaModFix/>
          </a:blip>
          <a:stretch>
            <a:fillRect/>
          </a:stretch>
        </p:blipFill>
        <p:spPr>
          <a:xfrm>
            <a:off x="600063" y="1564725"/>
            <a:ext cx="2286000" cy="752475"/>
          </a:xfrm>
          <a:prstGeom prst="rect">
            <a:avLst/>
          </a:prstGeom>
          <a:noFill/>
          <a:ln>
            <a:noFill/>
          </a:ln>
        </p:spPr>
      </p:pic>
      <p:pic>
        <p:nvPicPr>
          <p:cNvPr id="575" name="Google Shape;575;p73"/>
          <p:cNvPicPr preferRelativeResize="0"/>
          <p:nvPr/>
        </p:nvPicPr>
        <p:blipFill>
          <a:blip r:embed="rId4">
            <a:alphaModFix/>
          </a:blip>
          <a:stretch>
            <a:fillRect/>
          </a:stretch>
        </p:blipFill>
        <p:spPr>
          <a:xfrm>
            <a:off x="4475225" y="1170200"/>
            <a:ext cx="2628900" cy="3638550"/>
          </a:xfrm>
          <a:prstGeom prst="rect">
            <a:avLst/>
          </a:prstGeom>
          <a:noFill/>
          <a:ln>
            <a:noFill/>
          </a:ln>
        </p:spPr>
      </p:pic>
      <p:sp>
        <p:nvSpPr>
          <p:cNvPr id="576" name="Google Shape;576;p73"/>
          <p:cNvSpPr txBox="1"/>
          <p:nvPr/>
        </p:nvSpPr>
        <p:spPr>
          <a:xfrm>
            <a:off x="4604350" y="3008475"/>
            <a:ext cx="2499900" cy="110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a:t>
            </a:r>
            <a:r>
              <a:rPr lang="en"/>
              <a:t>: Objective and training</a:t>
            </a:r>
            <a:endParaRPr/>
          </a:p>
        </p:txBody>
      </p:sp>
      <p:pic>
        <p:nvPicPr>
          <p:cNvPr id="582" name="Google Shape;582;p74"/>
          <p:cNvPicPr preferRelativeResize="0"/>
          <p:nvPr/>
        </p:nvPicPr>
        <p:blipFill>
          <a:blip r:embed="rId3">
            <a:alphaModFix/>
          </a:blip>
          <a:stretch>
            <a:fillRect/>
          </a:stretch>
        </p:blipFill>
        <p:spPr>
          <a:xfrm>
            <a:off x="4475225" y="1170200"/>
            <a:ext cx="2628900" cy="3638550"/>
          </a:xfrm>
          <a:prstGeom prst="rect">
            <a:avLst/>
          </a:prstGeom>
          <a:noFill/>
          <a:ln>
            <a:noFill/>
          </a:ln>
        </p:spPr>
      </p:pic>
      <p:pic>
        <p:nvPicPr>
          <p:cNvPr id="583" name="Google Shape;583;p74"/>
          <p:cNvPicPr preferRelativeResize="0"/>
          <p:nvPr/>
        </p:nvPicPr>
        <p:blipFill>
          <a:blip r:embed="rId4">
            <a:alphaModFix/>
          </a:blip>
          <a:stretch>
            <a:fillRect/>
          </a:stretch>
        </p:blipFill>
        <p:spPr>
          <a:xfrm>
            <a:off x="519100" y="2977950"/>
            <a:ext cx="2447925" cy="409575"/>
          </a:xfrm>
          <a:prstGeom prst="rect">
            <a:avLst/>
          </a:prstGeom>
          <a:noFill/>
          <a:ln>
            <a:noFill/>
          </a:ln>
        </p:spPr>
      </p:pic>
      <p:sp>
        <p:nvSpPr>
          <p:cNvPr id="584" name="Google Shape;584;p74"/>
          <p:cNvSpPr txBox="1"/>
          <p:nvPr/>
        </p:nvSpPr>
        <p:spPr>
          <a:xfrm>
            <a:off x="4572000" y="4197150"/>
            <a:ext cx="2499900" cy="110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MPSR: Objective and training</a:t>
            </a:r>
            <a:endParaRPr/>
          </a:p>
        </p:txBody>
      </p:sp>
      <p:pic>
        <p:nvPicPr>
          <p:cNvPr id="590" name="Google Shape;590;p75"/>
          <p:cNvPicPr preferRelativeResize="0"/>
          <p:nvPr/>
        </p:nvPicPr>
        <p:blipFill>
          <a:blip r:embed="rId3">
            <a:alphaModFix/>
          </a:blip>
          <a:stretch>
            <a:fillRect/>
          </a:stretch>
        </p:blipFill>
        <p:spPr>
          <a:xfrm>
            <a:off x="244000" y="2124075"/>
            <a:ext cx="2619375" cy="447675"/>
          </a:xfrm>
          <a:prstGeom prst="rect">
            <a:avLst/>
          </a:prstGeom>
          <a:noFill/>
          <a:ln>
            <a:noFill/>
          </a:ln>
        </p:spPr>
      </p:pic>
      <p:pic>
        <p:nvPicPr>
          <p:cNvPr id="591" name="Google Shape;591;p75"/>
          <p:cNvPicPr preferRelativeResize="0"/>
          <p:nvPr/>
        </p:nvPicPr>
        <p:blipFill>
          <a:blip r:embed="rId4">
            <a:alphaModFix/>
          </a:blip>
          <a:stretch>
            <a:fillRect/>
          </a:stretch>
        </p:blipFill>
        <p:spPr>
          <a:xfrm>
            <a:off x="4228250" y="1495500"/>
            <a:ext cx="2676525" cy="201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Results</a:t>
            </a:r>
            <a:endParaRPr/>
          </a:p>
        </p:txBody>
      </p:sp>
      <p:pic>
        <p:nvPicPr>
          <p:cNvPr id="597" name="Google Shape;597;p76"/>
          <p:cNvPicPr preferRelativeResize="0"/>
          <p:nvPr/>
        </p:nvPicPr>
        <p:blipFill>
          <a:blip r:embed="rId3">
            <a:alphaModFix/>
          </a:blip>
          <a:stretch>
            <a:fillRect/>
          </a:stretch>
        </p:blipFill>
        <p:spPr>
          <a:xfrm>
            <a:off x="966788" y="1182325"/>
            <a:ext cx="7210425" cy="3638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a:t>
            </a:r>
            <a:r>
              <a:rPr lang="en"/>
              <a:t>Results</a:t>
            </a:r>
            <a:endParaRPr/>
          </a:p>
        </p:txBody>
      </p:sp>
      <p:pic>
        <p:nvPicPr>
          <p:cNvPr id="603" name="Google Shape;603;p77"/>
          <p:cNvPicPr preferRelativeResize="0"/>
          <p:nvPr/>
        </p:nvPicPr>
        <p:blipFill>
          <a:blip r:embed="rId3">
            <a:alphaModFix/>
          </a:blip>
          <a:stretch>
            <a:fillRect/>
          </a:stretch>
        </p:blipFill>
        <p:spPr>
          <a:xfrm>
            <a:off x="1066800" y="1558375"/>
            <a:ext cx="7010400" cy="2200275"/>
          </a:xfrm>
          <a:prstGeom prst="rect">
            <a:avLst/>
          </a:prstGeom>
          <a:noFill/>
          <a:ln>
            <a:noFill/>
          </a:ln>
        </p:spPr>
      </p:pic>
      <p:sp>
        <p:nvSpPr>
          <p:cNvPr id="604" name="Google Shape;604;p77"/>
          <p:cNvSpPr txBox="1"/>
          <p:nvPr/>
        </p:nvSpPr>
        <p:spPr>
          <a:xfrm>
            <a:off x="2800900" y="2838625"/>
            <a:ext cx="353100" cy="74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have unsupervised MWE techniques become the new SOTA? When might supervised or semi-supervised MWE techniques be better?</a:t>
            </a:r>
            <a:endParaRPr/>
          </a:p>
          <a:p>
            <a:pPr indent="-342900" lvl="0" marL="457200" rtl="0" algn="l">
              <a:spcBef>
                <a:spcPts val="0"/>
              </a:spcBef>
              <a:spcAft>
                <a:spcPts val="0"/>
              </a:spcAft>
              <a:buSzPts val="1800"/>
              <a:buChar char="●"/>
            </a:pPr>
            <a:r>
              <a:rPr lang="en"/>
              <a:t>What does the fact that unsupervised machine translation is possible say about languages in general?</a:t>
            </a:r>
            <a:endParaRPr/>
          </a:p>
          <a:p>
            <a:pPr indent="-342900" lvl="0" marL="457200" rtl="0" algn="l">
              <a:spcBef>
                <a:spcPts val="0"/>
              </a:spcBef>
              <a:spcAft>
                <a:spcPts val="0"/>
              </a:spcAft>
              <a:buSzPts val="1800"/>
              <a:buChar char="●"/>
            </a:pPr>
            <a:r>
              <a:rPr lang="en"/>
              <a:t>Should MWEs techniques seek to do more than just multiple bilingual word embeddings? Why?</a:t>
            </a:r>
            <a:endParaRPr/>
          </a:p>
          <a:p>
            <a:pPr indent="-342900" lvl="0" marL="457200" rtl="0" algn="l">
              <a:spcBef>
                <a:spcPts val="0"/>
              </a:spcBef>
              <a:spcAft>
                <a:spcPts val="0"/>
              </a:spcAft>
              <a:buSzPts val="1800"/>
              <a:buChar char="●"/>
            </a:pPr>
            <a:r>
              <a:rPr lang="en"/>
              <a:t>What is the hubbness problem? Is it such a problem to have asymmetric translations?</a:t>
            </a:r>
            <a:endParaRPr/>
          </a:p>
          <a:p>
            <a:pPr indent="-342900" lvl="0" marL="457200" rtl="0" algn="l">
              <a:spcBef>
                <a:spcPts val="0"/>
              </a:spcBef>
              <a:spcAft>
                <a:spcPts val="0"/>
              </a:spcAft>
              <a:buSzPts val="1800"/>
              <a:buChar char="●"/>
            </a:pPr>
            <a:r>
              <a:rPr lang="en"/>
              <a:t>Should Google translate start using bridge languages in translation?</a:t>
            </a:r>
            <a:endParaRPr/>
          </a:p>
        </p:txBody>
      </p:sp>
      <p:sp>
        <p:nvSpPr>
          <p:cNvPr id="610" name="Google Shape;610;p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MWE - Discussion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16" name="Google Shape;616;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Multilingual embeddings</a:t>
            </a:r>
            <a:endParaRPr/>
          </a:p>
          <a:p>
            <a:pPr indent="-317500" lvl="1" marL="914400" rtl="0" algn="l">
              <a:spcBef>
                <a:spcPts val="0"/>
              </a:spcBef>
              <a:spcAft>
                <a:spcPts val="0"/>
              </a:spcAft>
              <a:buSzPts val="1400"/>
              <a:buChar char="○"/>
            </a:pPr>
            <a:r>
              <a:rPr lang="en"/>
              <a:t>Supervised</a:t>
            </a:r>
            <a:endParaRPr/>
          </a:p>
          <a:p>
            <a:pPr indent="-317500" lvl="2" marL="1371600" rtl="0" algn="l">
              <a:spcBef>
                <a:spcPts val="0"/>
              </a:spcBef>
              <a:spcAft>
                <a:spcPts val="0"/>
              </a:spcAft>
              <a:buSzPts val="1400"/>
              <a:buChar char="■"/>
            </a:pPr>
            <a:r>
              <a:rPr lang="en"/>
              <a:t>Massively Multilingual Word Embeddings, 2016</a:t>
            </a:r>
            <a:endParaRPr/>
          </a:p>
          <a:p>
            <a:pPr indent="-317500" lvl="2" marL="1371600" rtl="0" algn="l">
              <a:spcBef>
                <a:spcPts val="0"/>
              </a:spcBef>
              <a:spcAft>
                <a:spcPts val="0"/>
              </a:spcAft>
              <a:buSzPts val="1400"/>
              <a:buChar char="■"/>
            </a:pPr>
            <a:r>
              <a:rPr lang="en"/>
              <a:t>Exploiting Similarities among Languages for Machine Translation, 2013</a:t>
            </a:r>
            <a:endParaRPr/>
          </a:p>
          <a:p>
            <a:pPr indent="-317500" lvl="1" marL="914400" rtl="0" algn="l">
              <a:spcBef>
                <a:spcPts val="0"/>
              </a:spcBef>
              <a:spcAft>
                <a:spcPts val="0"/>
              </a:spcAft>
              <a:buSzPts val="1400"/>
              <a:buChar char="○"/>
            </a:pPr>
            <a:r>
              <a:rPr lang="en"/>
              <a:t>Unsupervised</a:t>
            </a:r>
            <a:endParaRPr/>
          </a:p>
          <a:p>
            <a:pPr indent="-317500" lvl="2" marL="1371600" rtl="0" algn="l">
              <a:spcBef>
                <a:spcPts val="0"/>
              </a:spcBef>
              <a:spcAft>
                <a:spcPts val="0"/>
              </a:spcAft>
              <a:buSzPts val="1400"/>
              <a:buChar char="■"/>
            </a:pPr>
            <a:r>
              <a:rPr lang="en"/>
              <a:t>MUSE, 2018</a:t>
            </a:r>
            <a:endParaRPr/>
          </a:p>
          <a:p>
            <a:pPr indent="-317500" lvl="2" marL="1371600" rtl="0" algn="l">
              <a:spcBef>
                <a:spcPts val="0"/>
              </a:spcBef>
              <a:spcAft>
                <a:spcPts val="0"/>
              </a:spcAft>
              <a:buSzPts val="1400"/>
              <a:buChar char="■"/>
            </a:pPr>
            <a:r>
              <a:rPr lang="en"/>
              <a:t>Unsupervised Multilingual Word Embeddings, 2018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a:t>
            </a:r>
            <a:endParaRPr/>
          </a:p>
        </p:txBody>
      </p:sp>
      <p:sp>
        <p:nvSpPr>
          <p:cNvPr id="622" name="Google Shape;622;p80"/>
          <p:cNvSpPr txBox="1"/>
          <p:nvPr>
            <p:ph idx="1" type="body"/>
          </p:nvPr>
        </p:nvSpPr>
        <p:spPr>
          <a:xfrm>
            <a:off x="311700" y="1229875"/>
            <a:ext cx="8520600" cy="358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What research ideas can you think of that improve MWEs or use them to improve other tasks?</a:t>
            </a:r>
            <a:endParaRPr/>
          </a:p>
          <a:p>
            <a:pPr indent="-342900" lvl="0" marL="457200" rtl="0" algn="l">
              <a:spcBef>
                <a:spcPts val="0"/>
              </a:spcBef>
              <a:spcAft>
                <a:spcPts val="0"/>
              </a:spcAft>
              <a:buSzPts val="1800"/>
              <a:buAutoNum type="arabicPeriod"/>
            </a:pPr>
            <a:r>
              <a:rPr lang="en"/>
              <a:t>Monolingual embedding techniques have been influential outside of NLP, in areas like genetics and economics. What research outside of NLP can benefit by analogy to MWE?</a:t>
            </a:r>
            <a:endParaRPr/>
          </a:p>
          <a:p>
            <a:pPr indent="-342900" lvl="0" marL="457200" rtl="0" algn="l">
              <a:spcBef>
                <a:spcPts val="0"/>
              </a:spcBef>
              <a:spcAft>
                <a:spcPts val="0"/>
              </a:spcAft>
              <a:buSzPts val="1800"/>
              <a:buAutoNum type="arabicPeriod"/>
            </a:pPr>
            <a:r>
              <a:rPr lang="en"/>
              <a:t>Do you think learning multiple languages for humans is more supervised or unsupervised? </a:t>
            </a:r>
            <a:endParaRPr/>
          </a:p>
          <a:p>
            <a:pPr indent="-317500" lvl="1" marL="914400" rtl="0" algn="l">
              <a:spcBef>
                <a:spcPts val="0"/>
              </a:spcBef>
              <a:spcAft>
                <a:spcPts val="0"/>
              </a:spcAft>
              <a:buSzPts val="1400"/>
              <a:buAutoNum type="alphaLcPeriod"/>
            </a:pPr>
            <a:r>
              <a:rPr lang="en"/>
              <a:t>What might recent unsupervised results advocate for language learning in schools?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 cont’d</a:t>
            </a:r>
            <a:endParaRPr/>
          </a:p>
        </p:txBody>
      </p:sp>
      <p:sp>
        <p:nvSpPr>
          <p:cNvPr id="628" name="Google Shape;628;p81"/>
          <p:cNvSpPr txBox="1"/>
          <p:nvPr>
            <p:ph idx="1" type="body"/>
          </p:nvPr>
        </p:nvSpPr>
        <p:spPr>
          <a:xfrm>
            <a:off x="311700" y="1229875"/>
            <a:ext cx="8520600" cy="358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Must translations be symmetric? Do translations tend to be symmetric from human translators? Are there limits to the noisy channel model?</a:t>
            </a:r>
            <a:endParaRPr/>
          </a:p>
          <a:p>
            <a:pPr indent="-342900" lvl="0" marL="457200" rtl="0" algn="l">
              <a:spcBef>
                <a:spcPts val="0"/>
              </a:spcBef>
              <a:spcAft>
                <a:spcPts val="0"/>
              </a:spcAft>
              <a:buSzPts val="1800"/>
              <a:buAutoNum type="arabicPeriod"/>
            </a:pPr>
            <a:r>
              <a:rPr lang="en"/>
              <a:t>Will translating into English to solve NLP tasks remain paradigmatic?</a:t>
            </a:r>
            <a:endParaRPr/>
          </a:p>
          <a:p>
            <a:pPr indent="-317500" lvl="1" marL="914400" rtl="0" algn="l">
              <a:spcBef>
                <a:spcPts val="0"/>
              </a:spcBef>
              <a:spcAft>
                <a:spcPts val="0"/>
              </a:spcAft>
              <a:buSzPts val="1400"/>
              <a:buAutoNum type="alphaLcPeriod"/>
            </a:pPr>
            <a:r>
              <a:rPr lang="en"/>
              <a:t>Translation is better, but so is our ability to avoid the need for highly-engineered parsers, etc.</a:t>
            </a:r>
            <a:endParaRPr/>
          </a:p>
          <a:p>
            <a:pPr indent="-342900" lvl="0" marL="457200" rtl="0" algn="l">
              <a:spcBef>
                <a:spcPts val="0"/>
              </a:spcBef>
              <a:spcAft>
                <a:spcPts val="0"/>
              </a:spcAft>
              <a:buSzPts val="1800"/>
              <a:buAutoNum type="arabicPeriod"/>
            </a:pPr>
            <a:r>
              <a:rPr lang="en"/>
              <a:t>Can any methods we’ve seen address the linguistic task of determining language inheritance?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Untranslatable?</a:t>
            </a:r>
            <a:endParaRPr/>
          </a:p>
        </p:txBody>
      </p:sp>
      <p:pic>
        <p:nvPicPr>
          <p:cNvPr id="634" name="Google Shape;634;p82"/>
          <p:cNvPicPr preferRelativeResize="0"/>
          <p:nvPr/>
        </p:nvPicPr>
        <p:blipFill>
          <a:blip r:embed="rId3">
            <a:alphaModFix/>
          </a:blip>
          <a:stretch>
            <a:fillRect/>
          </a:stretch>
        </p:blipFill>
        <p:spPr>
          <a:xfrm rot="-5400000">
            <a:off x="2857600" y="891175"/>
            <a:ext cx="2865678" cy="3820904"/>
          </a:xfrm>
          <a:prstGeom prst="rect">
            <a:avLst/>
          </a:prstGeom>
          <a:noFill/>
          <a:ln>
            <a:noFill/>
          </a:ln>
        </p:spPr>
      </p:pic>
      <p:sp>
        <p:nvSpPr>
          <p:cNvPr id="635" name="Google Shape;635;p82"/>
          <p:cNvSpPr txBox="1"/>
          <p:nvPr/>
        </p:nvSpPr>
        <p:spPr>
          <a:xfrm>
            <a:off x="509500" y="4379250"/>
            <a:ext cx="48402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Godel, Escher, Bach - Douglass R. Hofstadter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Skipgram vs. CBOW</a:t>
            </a:r>
            <a:endParaRPr b="0" i="0" sz="3300" u="none" cap="none" strike="noStrike">
              <a:solidFill>
                <a:schemeClr val="dk1"/>
              </a:solidFill>
              <a:latin typeface="Calibri"/>
              <a:ea typeface="Calibri"/>
              <a:cs typeface="Calibri"/>
              <a:sym typeface="Calibri"/>
            </a:endParaRPr>
          </a:p>
        </p:txBody>
      </p:sp>
      <p:sp>
        <p:nvSpPr>
          <p:cNvPr id="128" name="Google Shape;128;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1" i="0" lang="en" sz="2100" u="none" cap="none" strike="noStrike">
                <a:solidFill>
                  <a:schemeClr val="dk1"/>
                </a:solidFill>
                <a:latin typeface="Calibri"/>
                <a:ea typeface="Calibri"/>
                <a:cs typeface="Calibri"/>
                <a:sym typeface="Calibri"/>
              </a:rPr>
              <a:t>Skipgram:</a:t>
            </a:r>
            <a:r>
              <a:rPr b="0" i="0" lang="en" sz="2100" u="none" cap="none" strike="noStrike">
                <a:solidFill>
                  <a:schemeClr val="dk1"/>
                </a:solidFill>
                <a:latin typeface="Calibri"/>
                <a:ea typeface="Calibri"/>
                <a:cs typeface="Calibri"/>
                <a:sym typeface="Calibri"/>
              </a:rPr>
              <a:t> Predicts context given word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Better with less data, better for rare words</a:t>
            </a:r>
            <a:endParaRPr sz="1100"/>
          </a:p>
          <a:p>
            <a:pPr indent="-177800" lvl="1" marL="520700" marR="0" rtl="0" algn="l">
              <a:lnSpc>
                <a:spcPct val="90000"/>
              </a:lnSpc>
              <a:spcBef>
                <a:spcPts val="400"/>
              </a:spcBef>
              <a:spcAft>
                <a:spcPts val="0"/>
              </a:spcAft>
              <a:buClr>
                <a:schemeClr val="dk1"/>
              </a:buClr>
              <a:buSzPts val="1800"/>
              <a:buFont typeface="Arial"/>
              <a:buChar char="•"/>
            </a:pPr>
            <a:r>
              <a:rPr lang="en"/>
              <a:t>____  _____   _____ </a:t>
            </a:r>
            <a:r>
              <a:rPr b="0" i="0" lang="en" sz="1800" u="none" cap="none" strike="noStrike">
                <a:solidFill>
                  <a:schemeClr val="dk1"/>
                </a:solidFill>
                <a:latin typeface="Calibri"/>
                <a:ea typeface="Calibri"/>
                <a:cs typeface="Calibri"/>
                <a:sym typeface="Calibri"/>
              </a:rPr>
              <a:t>rainy </a:t>
            </a:r>
            <a:r>
              <a:rPr lang="en"/>
              <a:t>____  _____   _____ </a:t>
            </a:r>
            <a:endParaRPr sz="1100"/>
          </a:p>
          <a:p>
            <a:pPr indent="-38100" lvl="0" marL="177800" marR="0" rtl="0" algn="l">
              <a:lnSpc>
                <a:spcPct val="90000"/>
              </a:lnSpc>
              <a:spcBef>
                <a:spcPts val="800"/>
              </a:spcBef>
              <a:spcAft>
                <a:spcPts val="0"/>
              </a:spcAft>
              <a:buClr>
                <a:schemeClr val="dk1"/>
              </a:buClr>
              <a:buSzPts val="2100"/>
              <a:buFont typeface="Arial"/>
              <a:buNone/>
            </a:pPr>
            <a:r>
              <a:t/>
            </a:r>
            <a:endParaRPr b="1" i="0" sz="21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1" i="0" lang="en" sz="2100" u="none" cap="none" strike="noStrike">
                <a:solidFill>
                  <a:schemeClr val="dk1"/>
                </a:solidFill>
                <a:latin typeface="Calibri"/>
                <a:ea typeface="Calibri"/>
                <a:cs typeface="Calibri"/>
                <a:sym typeface="Calibri"/>
              </a:rPr>
              <a:t>CBOW: </a:t>
            </a:r>
            <a:r>
              <a:rPr b="0" i="0" lang="en" sz="2100" u="none" cap="none" strike="noStrike">
                <a:solidFill>
                  <a:schemeClr val="dk1"/>
                </a:solidFill>
                <a:latin typeface="Calibri"/>
                <a:ea typeface="Calibri"/>
                <a:cs typeface="Calibri"/>
                <a:sym typeface="Calibri"/>
              </a:rPr>
              <a:t>Predicts word given context</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Faster to train than skip-gram, better accuracy for frequent words</a:t>
            </a:r>
            <a:endParaRPr sz="1100"/>
          </a:p>
          <a:p>
            <a:pPr indent="-177800" lvl="1" marL="520700" marR="0" rtl="0" algn="l">
              <a:lnSpc>
                <a:spcPct val="90000"/>
              </a:lnSpc>
              <a:spcBef>
                <a:spcPts val="400"/>
              </a:spcBef>
              <a:spcAft>
                <a:spcPts val="160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The weather is ______ </a:t>
            </a:r>
            <a:r>
              <a:rPr lang="en"/>
              <a:t>and very cold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Papers</a:t>
            </a:r>
            <a:endParaRPr/>
          </a:p>
        </p:txBody>
      </p:sp>
      <p:sp>
        <p:nvSpPr>
          <p:cNvPr id="641" name="Google Shape;641;p8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rgbClr val="1155CC"/>
                </a:solidFill>
                <a:latin typeface="Arial"/>
                <a:ea typeface="Arial"/>
                <a:cs typeface="Arial"/>
                <a:sym typeface="Arial"/>
                <a:hlinkClick r:id="rId3"/>
              </a:rPr>
              <a:t>A robust self-learning method for fully unsupervised cross-lingual mappings of word embeddings</a:t>
            </a:r>
            <a:endParaRPr sz="1100">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sz="1100" u="sng">
                <a:solidFill>
                  <a:srgbClr val="1155CC"/>
                </a:solidFill>
                <a:latin typeface="Arial"/>
                <a:ea typeface="Arial"/>
                <a:cs typeface="Arial"/>
                <a:sym typeface="Arial"/>
                <a:hlinkClick r:id="rId4"/>
              </a:rPr>
              <a:t>Adversarial Training for Unsupervised Bilingual Lexicon Induction</a:t>
            </a:r>
            <a:endParaRPr sz="1100">
              <a:solidFill>
                <a:srgbClr val="000000"/>
              </a:solidFill>
              <a:latin typeface="Arial"/>
              <a:ea typeface="Arial"/>
              <a:cs typeface="Arial"/>
              <a:sym typeface="Arial"/>
            </a:endParaRPr>
          </a:p>
          <a:p>
            <a:pPr indent="-342900" lvl="0" marL="457200" rtl="0" algn="l">
              <a:lnSpc>
                <a:spcPct val="112500"/>
              </a:lnSpc>
              <a:spcBef>
                <a:spcPts val="0"/>
              </a:spcBef>
              <a:spcAft>
                <a:spcPts val="0"/>
              </a:spcAft>
              <a:buSzPts val="1800"/>
              <a:buChar char="●"/>
            </a:pPr>
            <a:r>
              <a:rPr lang="en" sz="1100" u="sng">
                <a:solidFill>
                  <a:srgbClr val="1155CC"/>
                </a:solidFill>
                <a:latin typeface="Arial"/>
                <a:ea typeface="Arial"/>
                <a:cs typeface="Arial"/>
                <a:sym typeface="Arial"/>
                <a:hlinkClick r:id="rId5"/>
              </a:rPr>
              <a:t>Learning Multilingual Word Embeddings in Latent Metric Space: A Geometric Approach</a:t>
            </a:r>
            <a:endParaRPr sz="1100">
              <a:solidFill>
                <a:srgbClr val="000000"/>
              </a:solidFill>
              <a:latin typeface="Arial"/>
              <a:ea typeface="Arial"/>
              <a:cs typeface="Arial"/>
              <a:sym typeface="Arial"/>
            </a:endParaRPr>
          </a:p>
          <a:p>
            <a:pPr indent="-342900" lvl="0" marL="457200" rtl="0" algn="l">
              <a:lnSpc>
                <a:spcPct val="112500"/>
              </a:lnSpc>
              <a:spcBef>
                <a:spcPts val="0"/>
              </a:spcBef>
              <a:spcAft>
                <a:spcPts val="0"/>
              </a:spcAft>
              <a:buSzPts val="1800"/>
              <a:buChar char="●"/>
            </a:pPr>
            <a:r>
              <a:rPr lang="en" sz="1100" u="sng">
                <a:solidFill>
                  <a:srgbClr val="1155CC"/>
                </a:solidFill>
                <a:latin typeface="Arial"/>
                <a:ea typeface="Arial"/>
                <a:cs typeface="Arial"/>
                <a:sym typeface="Arial"/>
                <a:hlinkClick r:id="rId6"/>
              </a:rPr>
              <a:t>Learning Multilingual Embeddings for Cross-Lingual Information Retrieval in the Presence of Topically Aligned Corpora</a:t>
            </a:r>
            <a:endParaRPr/>
          </a:p>
          <a:p>
            <a:pPr indent="-342900" lvl="0" marL="457200" rtl="0" algn="l">
              <a:spcBef>
                <a:spcPts val="0"/>
              </a:spcBef>
              <a:spcAft>
                <a:spcPts val="0"/>
              </a:spcAft>
              <a:buSzPts val="1800"/>
              <a:buChar char="●"/>
            </a:pPr>
            <a:r>
              <a:rPr lang="en" sz="1100" u="sng">
                <a:solidFill>
                  <a:srgbClr val="1155CC"/>
                </a:solidFill>
                <a:latin typeface="Arial"/>
                <a:ea typeface="Arial"/>
                <a:cs typeface="Arial"/>
                <a:sym typeface="Arial"/>
                <a:hlinkClick r:id="rId7"/>
              </a:rPr>
              <a:t>Elmo</a:t>
            </a:r>
            <a:r>
              <a:rPr lang="en" sz="1100">
                <a:solidFill>
                  <a:srgbClr val="000000"/>
                </a:solidFill>
                <a:latin typeface="Arial"/>
                <a:ea typeface="Arial"/>
                <a:cs typeface="Arial"/>
                <a:sym typeface="Arial"/>
              </a:rPr>
              <a:t>, </a:t>
            </a:r>
            <a:r>
              <a:rPr lang="en" sz="1100" u="sng">
                <a:solidFill>
                  <a:srgbClr val="1155CC"/>
                </a:solidFill>
                <a:latin typeface="Arial"/>
                <a:ea typeface="Arial"/>
                <a:cs typeface="Arial"/>
                <a:sym typeface="Arial"/>
                <a:hlinkClick r:id="rId8"/>
              </a:rPr>
              <a:t>GloVe</a:t>
            </a:r>
            <a:r>
              <a:rPr lang="en" sz="1100">
                <a:solidFill>
                  <a:srgbClr val="000000"/>
                </a:solidFill>
                <a:latin typeface="Arial"/>
                <a:ea typeface="Arial"/>
                <a:cs typeface="Arial"/>
                <a:sym typeface="Arial"/>
              </a:rPr>
              <a:t>, </a:t>
            </a:r>
            <a:r>
              <a:rPr lang="en" sz="1100" u="sng">
                <a:solidFill>
                  <a:srgbClr val="1155CC"/>
                </a:solidFill>
                <a:latin typeface="Arial"/>
                <a:ea typeface="Arial"/>
                <a:cs typeface="Arial"/>
                <a:sym typeface="Arial"/>
                <a:hlinkClick r:id="rId9"/>
              </a:rPr>
              <a:t>Word2Vec</a:t>
            </a:r>
            <a:endParaRPr sz="1100">
              <a:solidFill>
                <a:srgbClr val="000000"/>
              </a:solidFill>
              <a:latin typeface="Arial"/>
              <a:ea typeface="Arial"/>
              <a:cs typeface="Arial"/>
              <a:sym typeface="Arial"/>
            </a:endParaRPr>
          </a:p>
          <a:p>
            <a:pPr indent="-342900" lvl="0" marL="457200" rtl="0" algn="l">
              <a:lnSpc>
                <a:spcPct val="112500"/>
              </a:lnSpc>
              <a:spcBef>
                <a:spcPts val="0"/>
              </a:spcBef>
              <a:spcAft>
                <a:spcPts val="0"/>
              </a:spcAft>
              <a:buSzPts val="1800"/>
              <a:buChar char="●"/>
            </a:pPr>
            <a:r>
              <a:rPr lang="en" sz="1100" u="sng">
                <a:solidFill>
                  <a:srgbClr val="1155CC"/>
                </a:solidFill>
                <a:latin typeface="Arial"/>
                <a:ea typeface="Arial"/>
                <a:cs typeface="Arial"/>
                <a:sym typeface="Arial"/>
                <a:hlinkClick r:id="rId10"/>
              </a:rPr>
              <a:t>Vision as an Interlingua: Learning Multilingual Semantic Embeddings of Untranscribed Speech</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Resources</a:t>
            </a:r>
            <a:endParaRPr/>
          </a:p>
        </p:txBody>
      </p:sp>
      <p:sp>
        <p:nvSpPr>
          <p:cNvPr id="647" name="Google Shape;647;p8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lnSpc>
                <a:spcPct val="112500"/>
              </a:lnSpc>
              <a:spcBef>
                <a:spcPts val="0"/>
              </a:spcBef>
              <a:spcAft>
                <a:spcPts val="0"/>
              </a:spcAft>
              <a:buSzPts val="1800"/>
              <a:buChar char="●"/>
            </a:pPr>
            <a:r>
              <a:rPr lang="en" sz="1100">
                <a:solidFill>
                  <a:srgbClr val="222222"/>
                </a:solidFill>
                <a:latin typeface="Arial"/>
                <a:ea typeface="Arial"/>
                <a:cs typeface="Arial"/>
                <a:sym typeface="Arial"/>
              </a:rPr>
              <a:t>MWE survey: </a:t>
            </a:r>
            <a:r>
              <a:rPr lang="en" sz="1100" u="sng">
                <a:solidFill>
                  <a:schemeClr val="hlink"/>
                </a:solidFill>
                <a:latin typeface="Arial"/>
                <a:ea typeface="Arial"/>
                <a:cs typeface="Arial"/>
                <a:sym typeface="Arial"/>
                <a:hlinkClick r:id="rId3"/>
              </a:rPr>
              <a:t>http://ruder.io/cross-lingual-embeddings/</a:t>
            </a:r>
            <a:endParaRPr sz="1100">
              <a:solidFill>
                <a:srgbClr val="222222"/>
              </a:solidFill>
              <a:latin typeface="Arial"/>
              <a:ea typeface="Arial"/>
              <a:cs typeface="Arial"/>
              <a:sym typeface="Arial"/>
            </a:endParaRPr>
          </a:p>
          <a:p>
            <a:pPr indent="-342900" lvl="0" marL="457200" rtl="0" algn="l">
              <a:lnSpc>
                <a:spcPct val="112500"/>
              </a:lnSpc>
              <a:spcBef>
                <a:spcPts val="0"/>
              </a:spcBef>
              <a:spcAft>
                <a:spcPts val="0"/>
              </a:spcAft>
              <a:buSzPts val="1800"/>
              <a:buChar char="●"/>
            </a:pPr>
            <a:r>
              <a:rPr lang="en" sz="1100">
                <a:solidFill>
                  <a:srgbClr val="222222"/>
                </a:solidFill>
                <a:latin typeface="Arial"/>
                <a:ea typeface="Arial"/>
                <a:cs typeface="Arial"/>
                <a:sym typeface="Arial"/>
              </a:rPr>
              <a:t>Stony Brook's polyglot </a:t>
            </a:r>
            <a:r>
              <a:rPr lang="en" sz="1100" u="sng">
                <a:solidFill>
                  <a:schemeClr val="hlink"/>
                </a:solidFill>
                <a:latin typeface="Arial"/>
                <a:ea typeface="Arial"/>
                <a:cs typeface="Arial"/>
                <a:sym typeface="Arial"/>
                <a:hlinkClick r:id="rId4"/>
              </a:rPr>
              <a:t>http://tangra.cs.yale.edu/newaan/index.php/resource/visit/2683 </a:t>
            </a:r>
            <a:endParaRPr sz="1100">
              <a:solidFill>
                <a:srgbClr val="222222"/>
              </a:solidFill>
              <a:latin typeface="Arial"/>
              <a:ea typeface="Arial"/>
              <a:cs typeface="Arial"/>
              <a:sym typeface="Arial"/>
            </a:endParaRPr>
          </a:p>
          <a:p>
            <a:pPr indent="-342900" lvl="0" marL="457200" rtl="0" algn="l">
              <a:lnSpc>
                <a:spcPct val="112500"/>
              </a:lnSpc>
              <a:spcBef>
                <a:spcPts val="0"/>
              </a:spcBef>
              <a:spcAft>
                <a:spcPts val="0"/>
              </a:spcAft>
              <a:buSzPts val="1800"/>
              <a:buChar char="●"/>
            </a:pPr>
            <a:r>
              <a:rPr lang="en" sz="1100">
                <a:solidFill>
                  <a:srgbClr val="222222"/>
                </a:solidFill>
                <a:latin typeface="Arial"/>
                <a:ea typeface="Arial"/>
                <a:cs typeface="Arial"/>
                <a:sym typeface="Arial"/>
              </a:rPr>
              <a:t>MUSE</a:t>
            </a:r>
            <a:r>
              <a:rPr lang="en" sz="1100" u="sng">
                <a:solidFill>
                  <a:schemeClr val="hlink"/>
                </a:solidFill>
                <a:latin typeface="Arial"/>
                <a:ea typeface="Arial"/>
                <a:cs typeface="Arial"/>
                <a:sym typeface="Arial"/>
                <a:hlinkClick r:id="rId5"/>
              </a:rPr>
              <a:t> http://tangra.cs.yale.edu/newaan/index.php/resource/visit/64141</a:t>
            </a:r>
            <a:endParaRPr sz="1100" u="sng">
              <a:solidFill>
                <a:srgbClr val="1155CC"/>
              </a:solidFill>
              <a:latin typeface="Arial"/>
              <a:ea typeface="Arial"/>
              <a:cs typeface="Arial"/>
              <a:sym typeface="Arial"/>
              <a:hlinkClick r:id="rId6"/>
            </a:endParaRPr>
          </a:p>
          <a:p>
            <a:pPr indent="-342900" lvl="0" marL="457200" rtl="0" algn="l">
              <a:lnSpc>
                <a:spcPct val="112500"/>
              </a:lnSpc>
              <a:spcBef>
                <a:spcPts val="0"/>
              </a:spcBef>
              <a:spcAft>
                <a:spcPts val="0"/>
              </a:spcAft>
              <a:buSzPts val="1800"/>
              <a:buChar char="●"/>
            </a:pPr>
            <a:r>
              <a:rPr lang="en" sz="1100" u="sng">
                <a:solidFill>
                  <a:schemeClr val="hlink"/>
                </a:solidFill>
                <a:latin typeface="Arial"/>
                <a:ea typeface="Arial"/>
                <a:cs typeface="Arial"/>
                <a:sym typeface="Arial"/>
                <a:hlinkClick r:id="rId7"/>
              </a:rPr>
              <a:t>https://ai.googleblog.com/2015/06/a-multilingual-corpus-of-automatically.html</a:t>
            </a:r>
            <a:endParaRPr sz="1100" u="sng">
              <a:solidFill>
                <a:srgbClr val="1155CC"/>
              </a:solidFill>
              <a:latin typeface="Arial"/>
              <a:ea typeface="Arial"/>
              <a:cs typeface="Arial"/>
              <a:sym typeface="Arial"/>
              <a:hlinkClick r:id="rId8"/>
            </a:endParaRPr>
          </a:p>
          <a:p>
            <a:pPr indent="0" lvl="0" marL="0" rtl="0" algn="l">
              <a:lnSpc>
                <a:spcPct val="112500"/>
              </a:lnSpc>
              <a:spcBef>
                <a:spcPts val="300"/>
              </a:spcBef>
              <a:spcAft>
                <a:spcPts val="300"/>
              </a:spcAft>
              <a:buNone/>
            </a:pPr>
            <a:r>
              <a:t/>
            </a:r>
            <a:endParaRPr sz="1100">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8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Translation</a:t>
            </a:r>
            <a:endParaRPr/>
          </a:p>
        </p:txBody>
      </p:sp>
      <p:sp>
        <p:nvSpPr>
          <p:cNvPr id="671" name="Google Shape;671;p8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Produce reliable mapping between two languages based on Cosine Similarity</a:t>
            </a:r>
            <a:endParaRPr/>
          </a:p>
          <a:p>
            <a:pPr indent="-342900" lvl="0" marL="457200" rtl="0" algn="l">
              <a:spcBef>
                <a:spcPts val="1600"/>
              </a:spcBef>
              <a:spcAft>
                <a:spcPts val="0"/>
              </a:spcAft>
              <a:buSzPts val="1800"/>
              <a:buChar char="●"/>
            </a:pPr>
            <a:r>
              <a:rPr lang="en"/>
              <a:t>Symmetric: If word y in target is the NN of word x in source, we also want to have x in source is the NN of word y in target.</a:t>
            </a:r>
            <a:endParaRPr/>
          </a:p>
        </p:txBody>
      </p:sp>
      <p:pic>
        <p:nvPicPr>
          <p:cNvPr id="672" name="Google Shape;672;p88"/>
          <p:cNvPicPr preferRelativeResize="0"/>
          <p:nvPr/>
        </p:nvPicPr>
        <p:blipFill>
          <a:blip r:embed="rId3">
            <a:alphaModFix/>
          </a:blip>
          <a:stretch>
            <a:fillRect/>
          </a:stretch>
        </p:blipFill>
        <p:spPr>
          <a:xfrm>
            <a:off x="1527988" y="3891802"/>
            <a:ext cx="6088025" cy="442625"/>
          </a:xfrm>
          <a:prstGeom prst="rect">
            <a:avLst/>
          </a:prstGeom>
          <a:noFill/>
          <a:ln>
            <a:noFill/>
          </a:ln>
        </p:spPr>
      </p:pic>
      <p:pic>
        <p:nvPicPr>
          <p:cNvPr id="673" name="Google Shape;673;p88"/>
          <p:cNvPicPr preferRelativeResize="0"/>
          <p:nvPr/>
        </p:nvPicPr>
        <p:blipFill>
          <a:blip r:embed="rId4">
            <a:alphaModFix/>
          </a:blip>
          <a:stretch>
            <a:fillRect/>
          </a:stretch>
        </p:blipFill>
        <p:spPr>
          <a:xfrm>
            <a:off x="2857500" y="3084075"/>
            <a:ext cx="3429001" cy="620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8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1 - evaluation</a:t>
            </a:r>
            <a:endParaRPr/>
          </a:p>
        </p:txBody>
      </p:sp>
      <p:sp>
        <p:nvSpPr>
          <p:cNvPr id="679" name="Google Shape;679;p8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QVEC</a:t>
            </a:r>
            <a:endParaRPr/>
          </a:p>
          <a:p>
            <a:pPr indent="-342900" lvl="0" marL="457200" rtl="0" algn="l">
              <a:spcBef>
                <a:spcPts val="0"/>
              </a:spcBef>
              <a:spcAft>
                <a:spcPts val="0"/>
              </a:spcAft>
              <a:buSzPts val="1800"/>
              <a:buChar char="●"/>
            </a:pPr>
            <a:r>
              <a:rPr lang="en"/>
              <a:t>Downstream tasks</a:t>
            </a:r>
            <a:endParaRPr/>
          </a:p>
          <a:p>
            <a:pPr indent="-317500" lvl="1" marL="914400" rtl="0" algn="l">
              <a:spcBef>
                <a:spcPts val="0"/>
              </a:spcBef>
              <a:spcAft>
                <a:spcPts val="0"/>
              </a:spcAft>
              <a:buSzPts val="1400"/>
              <a:buChar char="○"/>
            </a:pPr>
            <a:r>
              <a:rPr lang="en"/>
              <a:t>Document classification</a:t>
            </a:r>
            <a:endParaRPr/>
          </a:p>
          <a:p>
            <a:pPr indent="-317500" lvl="1" marL="914400" rtl="0" algn="l">
              <a:spcBef>
                <a:spcPts val="0"/>
              </a:spcBef>
              <a:spcAft>
                <a:spcPts val="0"/>
              </a:spcAft>
              <a:buSzPts val="1400"/>
              <a:buChar char="○"/>
            </a:pPr>
            <a:r>
              <a:rPr lang="en"/>
              <a:t>Dependency parsing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QVEC</a:t>
            </a:r>
            <a:endParaRPr/>
          </a:p>
        </p:txBody>
      </p:sp>
      <p:pic>
        <p:nvPicPr>
          <p:cNvPr id="685" name="Google Shape;685;p90"/>
          <p:cNvPicPr preferRelativeResize="0"/>
          <p:nvPr/>
        </p:nvPicPr>
        <p:blipFill>
          <a:blip r:embed="rId3">
            <a:alphaModFix/>
          </a:blip>
          <a:stretch>
            <a:fillRect/>
          </a:stretch>
        </p:blipFill>
        <p:spPr>
          <a:xfrm>
            <a:off x="2793325" y="2871788"/>
            <a:ext cx="3095625" cy="619125"/>
          </a:xfrm>
          <a:prstGeom prst="rect">
            <a:avLst/>
          </a:prstGeom>
          <a:noFill/>
          <a:ln>
            <a:noFill/>
          </a:ln>
        </p:spPr>
      </p:pic>
      <p:sp>
        <p:nvSpPr>
          <p:cNvPr id="686" name="Google Shape;686;p90"/>
          <p:cNvSpPr txBox="1"/>
          <p:nvPr>
            <p:ph idx="1" type="body"/>
          </p:nvPr>
        </p:nvSpPr>
        <p:spPr>
          <a:xfrm>
            <a:off x="311700" y="1229875"/>
            <a:ext cx="8386200" cy="92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QVEC: maximize aligned correlation between learned embeddings and semantic vectors. Correlates well with downstream tasks.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Skipgram</a:t>
            </a:r>
            <a:endParaRPr b="0" i="0" sz="3300" u="none" cap="none" strike="noStrike">
              <a:solidFill>
                <a:schemeClr val="dk1"/>
              </a:solidFill>
              <a:latin typeface="Calibri"/>
              <a:ea typeface="Calibri"/>
              <a:cs typeface="Calibri"/>
              <a:sym typeface="Calibri"/>
            </a:endParaRPr>
          </a:p>
        </p:txBody>
      </p:sp>
      <p:sp>
        <p:nvSpPr>
          <p:cNvPr id="134" name="Google Shape;134;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135" name="Google Shape;135;p21"/>
          <p:cNvPicPr preferRelativeResize="0"/>
          <p:nvPr/>
        </p:nvPicPr>
        <p:blipFill rotWithShape="1">
          <a:blip r:embed="rId3">
            <a:alphaModFix/>
          </a:blip>
          <a:srcRect b="0" l="0" r="0" t="0"/>
          <a:stretch/>
        </p:blipFill>
        <p:spPr>
          <a:xfrm>
            <a:off x="0" y="1122000"/>
            <a:ext cx="4813301" cy="2831354"/>
          </a:xfrm>
          <a:prstGeom prst="rect">
            <a:avLst/>
          </a:prstGeom>
          <a:noFill/>
          <a:ln>
            <a:noFill/>
          </a:ln>
        </p:spPr>
      </p:pic>
      <p:pic>
        <p:nvPicPr>
          <p:cNvPr id="136" name="Google Shape;136;p21"/>
          <p:cNvPicPr preferRelativeResize="0"/>
          <p:nvPr/>
        </p:nvPicPr>
        <p:blipFill>
          <a:blip r:embed="rId4">
            <a:alphaModFix/>
          </a:blip>
          <a:stretch>
            <a:fillRect/>
          </a:stretch>
        </p:blipFill>
        <p:spPr>
          <a:xfrm>
            <a:off x="4970750" y="541675"/>
            <a:ext cx="3666651" cy="4202250"/>
          </a:xfrm>
          <a:prstGeom prst="rect">
            <a:avLst/>
          </a:prstGeom>
          <a:noFill/>
          <a:ln>
            <a:noFill/>
          </a:ln>
        </p:spPr>
      </p:pic>
      <p:sp>
        <p:nvSpPr>
          <p:cNvPr id="137" name="Google Shape;137;p21"/>
          <p:cNvSpPr txBox="1"/>
          <p:nvPr/>
        </p:nvSpPr>
        <p:spPr>
          <a:xfrm>
            <a:off x="138275" y="4788075"/>
            <a:ext cx="808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Xin Rong, 2016; http://mccormickml.com/2016/04/19/word2vec-tutorial-the-skip-gram-model/</a:t>
            </a:r>
            <a:endParaRPr>
              <a:solidFill>
                <a:srgbClr val="B7B7B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MWEs - </a:t>
            </a:r>
            <a:r>
              <a:rPr lang="en"/>
              <a:t>Mapping between Two Embedding Spaces (Slides from Rui Zhang)</a:t>
            </a:r>
            <a:endParaRPr/>
          </a:p>
        </p:txBody>
      </p:sp>
      <p:pic>
        <p:nvPicPr>
          <p:cNvPr id="143" name="Google Shape;143;p22"/>
          <p:cNvPicPr preferRelativeResize="0"/>
          <p:nvPr/>
        </p:nvPicPr>
        <p:blipFill>
          <a:blip r:embed="rId3">
            <a:alphaModFix/>
          </a:blip>
          <a:stretch>
            <a:fillRect/>
          </a:stretch>
        </p:blipFill>
        <p:spPr>
          <a:xfrm>
            <a:off x="2040763" y="1436687"/>
            <a:ext cx="5062475" cy="2847975"/>
          </a:xfrm>
          <a:prstGeom prst="rect">
            <a:avLst/>
          </a:prstGeom>
          <a:noFill/>
          <a:ln>
            <a:noFill/>
          </a:ln>
        </p:spPr>
      </p:pic>
      <p:sp>
        <p:nvSpPr>
          <p:cNvPr id="144" name="Google Shape;144;p22"/>
          <p:cNvSpPr txBox="1"/>
          <p:nvPr/>
        </p:nvSpPr>
        <p:spPr>
          <a:xfrm>
            <a:off x="1191300" y="4893975"/>
            <a:ext cx="7904400" cy="18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https://code.fb.com/ai-research/unsupervised-machine-translation-a-novel-approach-to-provide-fast-accurate-translations-for-more-languages/</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